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18"/>
  </p:notesMasterIdLst>
  <p:sldIdLst>
    <p:sldId id="265" r:id="rId2"/>
    <p:sldId id="266" r:id="rId3"/>
    <p:sldId id="282" r:id="rId4"/>
    <p:sldId id="267" r:id="rId5"/>
    <p:sldId id="269" r:id="rId6"/>
    <p:sldId id="272" r:id="rId7"/>
    <p:sldId id="270" r:id="rId8"/>
    <p:sldId id="271" r:id="rId9"/>
    <p:sldId id="276" r:id="rId10"/>
    <p:sldId id="277" r:id="rId11"/>
    <p:sldId id="273" r:id="rId12"/>
    <p:sldId id="274" r:id="rId13"/>
    <p:sldId id="278" r:id="rId14"/>
    <p:sldId id="279" r:id="rId15"/>
    <p:sldId id="280" r:id="rId16"/>
    <p:sldId id="281" r:id="rId17"/>
  </p:sldIdLst>
  <p:sldSz cx="10287000" cy="6858000" type="35mm"/>
  <p:notesSz cx="6797675" cy="9926638"/>
  <p:embeddedFontLst>
    <p:embeddedFont>
      <p:font typeface="Calibri" pitchFamily="34" charset="0"/>
      <p:regular r:id="rId19"/>
      <p:bold r:id="rId20"/>
      <p:italic r:id="rId21"/>
      <p:boldItalic r:id="rId22"/>
    </p:embeddedFont>
    <p:embeddedFont>
      <p:font typeface="Arial Black" pitchFamily="34" charset="0"/>
      <p:bold r:id="rId23"/>
    </p:embeddedFont>
    <p:embeddedFont>
      <p:font typeface="Palatino Linotype" pitchFamily="18" charset="0"/>
      <p:regular r:id="rId24"/>
      <p:bold r:id="rId25"/>
      <p:italic r:id="rId26"/>
      <p:boldItalic r:id="rId27"/>
    </p:embeddedFont>
  </p:embeddedFont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4494"/>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1" autoAdjust="0"/>
    <p:restoredTop sz="94296" autoAdjust="0"/>
  </p:normalViewPr>
  <p:slideViewPr>
    <p:cSldViewPr snapToGrid="0" showGuides="1">
      <p:cViewPr varScale="1">
        <p:scale>
          <a:sx n="99" d="100"/>
          <a:sy n="99" d="100"/>
        </p:scale>
        <p:origin x="-114" y="-222"/>
      </p:cViewPr>
      <p:guideLst>
        <p:guide orient="horz" pos="3856"/>
        <p:guide orient="horz" pos="3712"/>
        <p:guide orient="horz" pos="1198"/>
        <p:guide orient="horz" pos="736"/>
        <p:guide orient="horz" pos="1330"/>
        <p:guide orient="horz" pos="970"/>
        <p:guide pos="3239"/>
        <p:guide pos="5387"/>
        <p:guide pos="5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4342" cy="495793"/>
          </a:xfrm>
          <a:prstGeom prst="rect">
            <a:avLst/>
          </a:prstGeom>
        </p:spPr>
        <p:txBody>
          <a:bodyPr vert="horz" lIns="92190" tIns="46095" rIns="92190" bIns="46095" rtlCol="0"/>
          <a:lstStyle>
            <a:lvl1pPr algn="l" fontAlgn="auto">
              <a:spcBef>
                <a:spcPts val="0"/>
              </a:spcBef>
              <a:spcAft>
                <a:spcPts val="0"/>
              </a:spcAft>
              <a:defRPr sz="1100">
                <a:latin typeface="+mn-lt"/>
              </a:defRPr>
            </a:lvl1pPr>
          </a:lstStyle>
          <a:p>
            <a:pPr>
              <a:defRPr/>
            </a:pPr>
            <a:endParaRPr lang="it-IT"/>
          </a:p>
        </p:txBody>
      </p:sp>
      <p:sp>
        <p:nvSpPr>
          <p:cNvPr id="3" name="Segnaposto data 2"/>
          <p:cNvSpPr>
            <a:spLocks noGrp="1"/>
          </p:cNvSpPr>
          <p:nvPr>
            <p:ph type="dt" idx="1"/>
          </p:nvPr>
        </p:nvSpPr>
        <p:spPr>
          <a:xfrm>
            <a:off x="3851812" y="2"/>
            <a:ext cx="2944342" cy="495793"/>
          </a:xfrm>
          <a:prstGeom prst="rect">
            <a:avLst/>
          </a:prstGeom>
        </p:spPr>
        <p:txBody>
          <a:bodyPr vert="horz" lIns="92190" tIns="46095" rIns="92190" bIns="46095" rtlCol="0"/>
          <a:lstStyle>
            <a:lvl1pPr algn="r" fontAlgn="auto">
              <a:spcBef>
                <a:spcPts val="0"/>
              </a:spcBef>
              <a:spcAft>
                <a:spcPts val="0"/>
              </a:spcAft>
              <a:defRPr sz="1100">
                <a:latin typeface="+mn-lt"/>
              </a:defRPr>
            </a:lvl1pPr>
          </a:lstStyle>
          <a:p>
            <a:pPr>
              <a:defRPr/>
            </a:pPr>
            <a:fld id="{D1510651-FCF0-48AD-A710-6F96A0E0DF5D}" type="datetimeFigureOut">
              <a:rPr lang="it-IT"/>
              <a:pPr>
                <a:defRPr/>
              </a:pPr>
              <a:t>28/07/2017</a:t>
            </a:fld>
            <a:endParaRPr lang="it-IT"/>
          </a:p>
        </p:txBody>
      </p:sp>
      <p:sp>
        <p:nvSpPr>
          <p:cNvPr id="4" name="Segnaposto immagine diapositiva 3"/>
          <p:cNvSpPr>
            <a:spLocks noGrp="1" noRot="1" noChangeAspect="1"/>
          </p:cNvSpPr>
          <p:nvPr>
            <p:ph type="sldImg" idx="2"/>
          </p:nvPr>
        </p:nvSpPr>
        <p:spPr>
          <a:xfrm>
            <a:off x="603250" y="741363"/>
            <a:ext cx="5591175" cy="3727450"/>
          </a:xfrm>
          <a:prstGeom prst="rect">
            <a:avLst/>
          </a:prstGeom>
          <a:noFill/>
          <a:ln w="12700">
            <a:solidFill>
              <a:prstClr val="black"/>
            </a:solidFill>
          </a:ln>
        </p:spPr>
        <p:txBody>
          <a:bodyPr vert="horz" lIns="92190" tIns="46095" rIns="92190" bIns="46095" rtlCol="0" anchor="ctr"/>
          <a:lstStyle/>
          <a:p>
            <a:pPr lvl="0"/>
            <a:endParaRPr lang="it-IT" noProof="0" smtClean="0"/>
          </a:p>
        </p:txBody>
      </p:sp>
      <p:sp>
        <p:nvSpPr>
          <p:cNvPr id="5" name="Segnaposto note 4"/>
          <p:cNvSpPr>
            <a:spLocks noGrp="1"/>
          </p:cNvSpPr>
          <p:nvPr>
            <p:ph type="body" sz="quarter" idx="3"/>
          </p:nvPr>
        </p:nvSpPr>
        <p:spPr>
          <a:xfrm>
            <a:off x="680985" y="4714660"/>
            <a:ext cx="5435708" cy="4468294"/>
          </a:xfrm>
          <a:prstGeom prst="rect">
            <a:avLst/>
          </a:prstGeom>
        </p:spPr>
        <p:txBody>
          <a:bodyPr vert="horz" lIns="92190" tIns="46095" rIns="92190" bIns="46095"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1" y="9429309"/>
            <a:ext cx="2944342" cy="495793"/>
          </a:xfrm>
          <a:prstGeom prst="rect">
            <a:avLst/>
          </a:prstGeom>
        </p:spPr>
        <p:txBody>
          <a:bodyPr vert="horz" lIns="92190" tIns="46095" rIns="92190" bIns="46095" rtlCol="0" anchor="b"/>
          <a:lstStyle>
            <a:lvl1pPr algn="l" fontAlgn="auto">
              <a:spcBef>
                <a:spcPts val="0"/>
              </a:spcBef>
              <a:spcAft>
                <a:spcPts val="0"/>
              </a:spcAft>
              <a:defRPr sz="1100">
                <a:latin typeface="+mn-lt"/>
              </a:defRPr>
            </a:lvl1pPr>
          </a:lstStyle>
          <a:p>
            <a:pPr>
              <a:defRPr/>
            </a:pPr>
            <a:endParaRPr lang="it-IT"/>
          </a:p>
        </p:txBody>
      </p:sp>
      <p:sp>
        <p:nvSpPr>
          <p:cNvPr id="7" name="Segnaposto numero diapositiva 6"/>
          <p:cNvSpPr>
            <a:spLocks noGrp="1"/>
          </p:cNvSpPr>
          <p:nvPr>
            <p:ph type="sldNum" sz="quarter" idx="5"/>
          </p:nvPr>
        </p:nvSpPr>
        <p:spPr>
          <a:xfrm>
            <a:off x="3851812" y="9429309"/>
            <a:ext cx="2944342" cy="495793"/>
          </a:xfrm>
          <a:prstGeom prst="rect">
            <a:avLst/>
          </a:prstGeom>
        </p:spPr>
        <p:txBody>
          <a:bodyPr vert="horz" lIns="92190" tIns="46095" rIns="92190" bIns="46095" rtlCol="0" anchor="b"/>
          <a:lstStyle>
            <a:lvl1pPr algn="r" fontAlgn="auto">
              <a:spcBef>
                <a:spcPts val="0"/>
              </a:spcBef>
              <a:spcAft>
                <a:spcPts val="0"/>
              </a:spcAft>
              <a:defRPr sz="1100">
                <a:latin typeface="+mn-lt"/>
              </a:defRPr>
            </a:lvl1pPr>
          </a:lstStyle>
          <a:p>
            <a:pPr>
              <a:defRPr/>
            </a:pPr>
            <a:fld id="{ADC907CC-875C-467C-8682-40646A3F1C19}"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CasellaDiTesto 1"/>
          <p:cNvSpPr txBox="1"/>
          <p:nvPr userDrawn="1"/>
        </p:nvSpPr>
        <p:spPr>
          <a:xfrm>
            <a:off x="204788" y="6858000"/>
            <a:ext cx="1997075" cy="250825"/>
          </a:xfrm>
          <a:prstGeom prst="rect">
            <a:avLst/>
          </a:prstGeom>
          <a:noFill/>
        </p:spPr>
        <p:txBody>
          <a:bodyPr wrap="none" lIns="0" tIns="0" rIns="0" bIns="0" anchor="ctr"/>
          <a:lstStyle/>
          <a:p>
            <a:pPr>
              <a:defRPr/>
            </a:pPr>
            <a:r>
              <a:rPr lang="it-IT" sz="1000" dirty="0"/>
              <a:t>© Copyright </a:t>
            </a:r>
            <a:r>
              <a:rPr lang="it-IT" sz="1000" dirty="0" smtClean="0"/>
              <a:t>– marzo 2015</a:t>
            </a:r>
            <a:endParaRPr lang="it-IT" sz="1000" dirty="0"/>
          </a:p>
          <a:p>
            <a:pPr>
              <a:defRPr/>
            </a:pPr>
            <a:endParaRPr lang="it-IT" sz="1000" dirty="0"/>
          </a:p>
        </p:txBody>
      </p:sp>
      <p:sp>
        <p:nvSpPr>
          <p:cNvPr id="3" name="CasellaDiTesto 2"/>
          <p:cNvSpPr txBox="1"/>
          <p:nvPr userDrawn="1"/>
        </p:nvSpPr>
        <p:spPr>
          <a:xfrm>
            <a:off x="272256" y="6469063"/>
            <a:ext cx="1997075" cy="250825"/>
          </a:xfrm>
          <a:prstGeom prst="rect">
            <a:avLst/>
          </a:prstGeom>
          <a:noFill/>
        </p:spPr>
        <p:txBody>
          <a:bodyPr wrap="none" lIns="0" tIns="0" rIns="0" bIns="0" anchor="ct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noProof="0" dirty="0" smtClean="0"/>
              <a:t>© Copyright – </a:t>
            </a:r>
            <a:r>
              <a:rPr lang="en-US" sz="1000" dirty="0" smtClean="0"/>
              <a:t>March </a:t>
            </a:r>
            <a:r>
              <a:rPr lang="en-US" sz="1000" noProof="0" dirty="0" smtClean="0"/>
              <a:t>2015</a:t>
            </a:r>
          </a:p>
          <a:p>
            <a:pPr>
              <a:defRPr/>
            </a:pPr>
            <a:endParaRPr lang="en-US" sz="1000"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grafi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CasellaDiTesto 3"/>
          <p:cNvSpPr txBox="1"/>
          <p:nvPr/>
        </p:nvSpPr>
        <p:spPr>
          <a:xfrm>
            <a:off x="0" y="6526326"/>
            <a:ext cx="10287000" cy="253887"/>
          </a:xfrm>
          <a:prstGeom prst="rect">
            <a:avLst/>
          </a:prstGeom>
          <a:noFill/>
        </p:spPr>
        <p:txBody>
          <a:bodyPr lIns="91413" tIns="45706" rIns="91413" bIns="45706" anchor="b">
            <a:spAutoFit/>
          </a:bodyPr>
          <a:lstStyle/>
          <a:p>
            <a:pPr algn="l" fontAlgn="auto">
              <a:spcBef>
                <a:spcPts val="0"/>
              </a:spcBef>
              <a:spcAft>
                <a:spcPts val="0"/>
              </a:spcAft>
              <a:tabLst>
                <a:tab pos="2514600" algn="ctr"/>
                <a:tab pos="7620000" algn="ctr"/>
              </a:tabLst>
              <a:defRPr/>
            </a:pPr>
            <a:r>
              <a:rPr lang="it-IT" sz="1050" b="1" spc="30" dirty="0" smtClean="0">
                <a:solidFill>
                  <a:srgbClr val="004494"/>
                </a:solidFill>
                <a:latin typeface="Palatino Linotype" pitchFamily="18" charset="0"/>
              </a:rPr>
              <a:t>	Alberto M. Lunghini (alberto.lunghini@reddysgroup.com)	</a:t>
            </a:r>
            <a:r>
              <a:rPr lang="it-IT" sz="1050" b="1" spc="30" dirty="0" err="1" smtClean="0">
                <a:solidFill>
                  <a:srgbClr val="004494"/>
                </a:solidFill>
                <a:latin typeface="Palatino Linotype" pitchFamily="18" charset="0"/>
              </a:rPr>
              <a:t>Reddy</a:t>
            </a:r>
            <a:r>
              <a:rPr lang="it-IT" sz="1050" b="1" spc="30" dirty="0" smtClean="0">
                <a:solidFill>
                  <a:srgbClr val="004494"/>
                </a:solidFill>
                <a:latin typeface="Palatino Linotype" pitchFamily="18" charset="0"/>
              </a:rPr>
              <a:t>’s Group srl, Milano via </a:t>
            </a:r>
            <a:r>
              <a:rPr lang="it-IT" sz="1050" b="1" spc="30" dirty="0" err="1" smtClean="0">
                <a:solidFill>
                  <a:srgbClr val="004494"/>
                </a:solidFill>
                <a:latin typeface="Palatino Linotype" pitchFamily="18" charset="0"/>
              </a:rPr>
              <a:t>Nerino</a:t>
            </a:r>
            <a:r>
              <a:rPr lang="it-IT" sz="1050" b="1" spc="30" dirty="0" smtClean="0">
                <a:solidFill>
                  <a:srgbClr val="004494"/>
                </a:solidFill>
                <a:latin typeface="Palatino Linotype" pitchFamily="18" charset="0"/>
              </a:rPr>
              <a:t> 5</a:t>
            </a:r>
            <a:endParaRPr lang="it-IT" sz="1050" dirty="0">
              <a:solidFill>
                <a:srgbClr val="004494"/>
              </a:solidFill>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sldNum="0"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imes New Roman" pitchFamily="18" charset="0"/>
        </a:defRPr>
      </a:lvl2pPr>
      <a:lvl3pPr algn="ctr" rtl="0" eaLnBrk="0" fontAlgn="base" hangingPunct="0">
        <a:spcBef>
          <a:spcPct val="0"/>
        </a:spcBef>
        <a:spcAft>
          <a:spcPct val="0"/>
        </a:spcAft>
        <a:defRPr sz="3200">
          <a:solidFill>
            <a:schemeClr val="tx2"/>
          </a:solidFill>
          <a:latin typeface="Times New Roman" pitchFamily="18" charset="0"/>
        </a:defRPr>
      </a:lvl3pPr>
      <a:lvl4pPr algn="ctr" rtl="0" eaLnBrk="0" fontAlgn="base" hangingPunct="0">
        <a:spcBef>
          <a:spcPct val="0"/>
        </a:spcBef>
        <a:spcAft>
          <a:spcPct val="0"/>
        </a:spcAft>
        <a:defRPr sz="3200">
          <a:solidFill>
            <a:schemeClr val="tx2"/>
          </a:solidFill>
          <a:latin typeface="Times New Roman" pitchFamily="18" charset="0"/>
        </a:defRPr>
      </a:lvl4pPr>
      <a:lvl5pPr algn="ctr" rtl="0" eaLnBrk="0" fontAlgn="base" hangingPunct="0">
        <a:spcBef>
          <a:spcPct val="0"/>
        </a:spcBef>
        <a:spcAft>
          <a:spcPct val="0"/>
        </a:spcAft>
        <a:defRPr sz="3200">
          <a:solidFill>
            <a:schemeClr val="tx2"/>
          </a:solidFill>
          <a:latin typeface="Times New Roman" pitchFamily="18" charset="0"/>
        </a:defRPr>
      </a:lvl5pPr>
      <a:lvl6pPr marL="457200" algn="ctr" rtl="0" eaLnBrk="0" fontAlgn="base" hangingPunct="0">
        <a:spcBef>
          <a:spcPct val="0"/>
        </a:spcBef>
        <a:spcAft>
          <a:spcPct val="0"/>
        </a:spcAft>
        <a:defRPr sz="3200">
          <a:solidFill>
            <a:schemeClr val="tx2"/>
          </a:solidFill>
          <a:latin typeface="Times New Roman" pitchFamily="18" charset="0"/>
        </a:defRPr>
      </a:lvl6pPr>
      <a:lvl7pPr marL="914400" algn="ctr" rtl="0" eaLnBrk="0" fontAlgn="base" hangingPunct="0">
        <a:spcBef>
          <a:spcPct val="0"/>
        </a:spcBef>
        <a:spcAft>
          <a:spcPct val="0"/>
        </a:spcAft>
        <a:defRPr sz="3200">
          <a:solidFill>
            <a:schemeClr val="tx2"/>
          </a:solidFill>
          <a:latin typeface="Times New Roman" pitchFamily="18" charset="0"/>
        </a:defRPr>
      </a:lvl7pPr>
      <a:lvl8pPr marL="1371600" algn="ctr" rtl="0" eaLnBrk="0" fontAlgn="base" hangingPunct="0">
        <a:spcBef>
          <a:spcPct val="0"/>
        </a:spcBef>
        <a:spcAft>
          <a:spcPct val="0"/>
        </a:spcAft>
        <a:defRPr sz="3200">
          <a:solidFill>
            <a:schemeClr val="tx2"/>
          </a:solidFill>
          <a:latin typeface="Times New Roman" pitchFamily="18" charset="0"/>
        </a:defRPr>
      </a:lvl8pPr>
      <a:lvl9pPr marL="1828800" algn="ctr"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file:///\\dom16\Dati\Xal\excel\AICI\Dati%20USA%20-%20Fondi\U.S.%20Home%20Price%20-%20Fig%203-1%20data%20sets%20on%20prices%20of%20houses.xls!Rendimenti!%5bU.S.%20Home%20Price%20-%20Fig%203-1%20data%20sets%20on%20prices%20of%20houses.xls%5dRendimenti%20Grafico%20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file:///\\dom16\Dati\Xal\excel\AICI\Dati%20USA%20-%20Fondi\U.S.%20Home%20Price%20-%20Fig%203-1%20data%20sets%20on%20prices%20of%20houses.xls!Dati%20x%20presentaz.!%5bU.S.%20Home%20Price%20-%20Fig%203-1%20data%20sets%20on%20prices%20of%20houses.xls%5dDati%20x%20presentaz.%20Grafico%20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oleObject" Target="file:///\\dom16\Dati\Xal\excel\AICI\Dati%20USA%20-%20Fondi\U.S.%20Home%20Price%20-%20Fig%203-1%20data%20sets%20on%20prices%20of%20houses.xls!Dati%20x%20presentaz.!%5bU.S.%20Home%20Price%20-%20Fig%203-1%20data%20sets%20on%20prices%20of%20houses.xls%5dDati%20x%20presentaz.%20Grafico%201"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912813" y="2111375"/>
            <a:ext cx="845661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Verificare i rendimenti totali (annui composti) e i rendimenti puntuali (anno per anno) delle due diverse </a:t>
            </a:r>
            <a:r>
              <a:rPr lang="it-IT" sz="1400" dirty="0" err="1" smtClean="0">
                <a:ea typeface="Calibri" pitchFamily="34" charset="0"/>
                <a:cs typeface="Times New Roman" pitchFamily="18" charset="0"/>
              </a:rPr>
              <a:t>A</a:t>
            </a:r>
            <a:r>
              <a:rPr kumimoji="0" lang="it-IT"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sset</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it-IT"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Class</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di investimento: immobili e azioni sia in Italia che negli USA.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algn="just" eaLnBrk="0" hangingPunct="0"/>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Si è preso in considerazione un lungo arco temporale (54,5 anni: da 1.1.1963 a 30.6.</a:t>
            </a:r>
            <a:r>
              <a:rPr lang="it-IT" sz="1400" dirty="0" smtClean="0">
                <a:ea typeface="Calibri" pitchFamily="34" charset="0"/>
                <a:cs typeface="Times New Roman" pitchFamily="18" charset="0"/>
              </a:rPr>
              <a:t>2017) </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al fine di ricomprendere in questo periodo più cicli "economico-finanziari".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it-IT" sz="1400" dirty="0" smtClean="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sz="1400" dirty="0" smtClean="0">
                <a:ea typeface="Calibri" pitchFamily="34" charset="0"/>
                <a:cs typeface="Times New Roman" pitchFamily="18" charset="0"/>
              </a:rPr>
              <a:t>S</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 sono prese in considerazione le azioni quotate con i relativi indici "ufficiali", elaborati e pubblicati da primari operatori del settore (</a:t>
            </a:r>
            <a:r>
              <a:rPr kumimoji="0" lang="it-IT"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S&amp;P</a:t>
            </a: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per gli USA e Mediobanca per l'Italia).</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 gli immobili sono stati esaminati gli immobili residenziali, in quanto gli immobili residenziali rappresentano l'investimento maggioritario per gli abitanti di un Paese (in Italia rappresentano oltre l'80% degli investimenti annui nel settore immobiliare e oltre il 50% del risparmio totale degli italiani).</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2017 </a:t>
            </a:r>
            <a:r>
              <a:rPr lang="it-IT" sz="1200" kern="0" dirty="0" smtClean="0">
                <a:solidFill>
                  <a:srgbClr val="004494"/>
                </a:solidFill>
                <a:ea typeface="+mj-ea"/>
                <a:cs typeface="Arial" pitchFamily="34" charset="0"/>
              </a:rPr>
              <a:t>(30 giugno)</a:t>
            </a:r>
            <a:r>
              <a:rPr lang="it-IT" sz="1400" kern="0" dirty="0" smtClean="0">
                <a:solidFill>
                  <a:srgbClr val="004494"/>
                </a:solidFill>
                <a:latin typeface="Arial Black" pitchFamily="34" charset="0"/>
                <a:ea typeface="+mj-ea"/>
                <a:cs typeface="+mj-cs"/>
              </a:rPr>
              <a:t> in Italia e negli Stati Uniti d’America</a:t>
            </a:r>
          </a:p>
        </p:txBody>
      </p:sp>
      <p:sp>
        <p:nvSpPr>
          <p:cNvPr id="4" name="Rettangolo 3"/>
          <p:cNvSpPr/>
          <p:nvPr/>
        </p:nvSpPr>
        <p:spPr>
          <a:xfrm>
            <a:off x="4130257" y="1168400"/>
            <a:ext cx="2023311" cy="307777"/>
          </a:xfrm>
          <a:prstGeom prst="rect">
            <a:avLst/>
          </a:prstGeom>
        </p:spPr>
        <p:txBody>
          <a:bodyPr wrap="none">
            <a:spAutoFit/>
          </a:bodyPr>
          <a:lstStyle/>
          <a:p>
            <a:pPr lvl="0" algn="just"/>
            <a:r>
              <a:rPr lang="it-IT" sz="1400" b="1" dirty="0" smtClean="0">
                <a:solidFill>
                  <a:srgbClr val="004494"/>
                </a:solidFill>
                <a:latin typeface="Arial Black" pitchFamily="34" charset="0"/>
                <a:ea typeface="Calibri" pitchFamily="34" charset="0"/>
                <a:cs typeface="Times New Roman" pitchFamily="18" charset="0"/>
              </a:rPr>
              <a:t>Scopo dello Studio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Object 3"/>
          <p:cNvGraphicFramePr>
            <a:graphicFrameLocks noChangeAspect="1"/>
          </p:cNvGraphicFramePr>
          <p:nvPr/>
        </p:nvGraphicFramePr>
        <p:xfrm>
          <a:off x="547687" y="1616074"/>
          <a:ext cx="9279707" cy="4669223"/>
        </p:xfrm>
        <a:graphic>
          <a:graphicData uri="http://schemas.openxmlformats.org/presentationml/2006/ole">
            <p:oleObj spid="_x0000_s51203" name="Worksheet" r:id="rId3" imgW="7867731" imgH="4305194" progId="Excel.Sheet.8">
              <p:link updateAutomatic="1"/>
            </p:oleObj>
          </a:graphicData>
        </a:graphic>
      </p:graphicFrame>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655638" y="1160695"/>
            <a:ext cx="8972550" cy="304699"/>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kern="0" dirty="0" smtClean="0">
                <a:solidFill>
                  <a:srgbClr val="004494"/>
                </a:solidFill>
                <a:latin typeface="Arial Black" pitchFamily="34" charset="0"/>
              </a:rPr>
              <a:t>Curva “Rendimento – Rischio” per i vari tipi di investimento</a:t>
            </a:r>
            <a:endParaRPr lang="it-IT" kern="0" dirty="0" smtClean="0">
              <a:solidFill>
                <a:srgbClr val="004494"/>
              </a:solidFill>
              <a:latin typeface="Arial Black" pitchFamily="34" charset="0"/>
              <a:ea typeface="+mj-ea"/>
              <a:cs typeface="+mj-cs"/>
            </a:endParaRPr>
          </a:p>
        </p:txBody>
      </p:sp>
      <p:sp>
        <p:nvSpPr>
          <p:cNvPr id="6" name="CasellaDiTesto 2"/>
          <p:cNvSpPr txBox="1"/>
          <p:nvPr/>
        </p:nvSpPr>
        <p:spPr>
          <a:xfrm>
            <a:off x="6334125" y="2505075"/>
            <a:ext cx="3514725" cy="7715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it-IT" sz="1100" dirty="0">
                <a:latin typeface="Arial" pitchFamily="34" charset="0"/>
                <a:cs typeface="Arial" pitchFamily="34" charset="0"/>
              </a:rPr>
              <a:t>1</a:t>
            </a:r>
            <a:r>
              <a:rPr lang="it-IT" sz="1100" baseline="0" dirty="0">
                <a:latin typeface="Arial" pitchFamily="34" charset="0"/>
                <a:cs typeface="Arial" pitchFamily="34" charset="0"/>
              </a:rPr>
              <a:t> = Azioni quotate alla Borsa di Milano</a:t>
            </a:r>
          </a:p>
          <a:p>
            <a:r>
              <a:rPr lang="it-IT" sz="1100" baseline="0" dirty="0">
                <a:latin typeface="Arial" pitchFamily="34" charset="0"/>
                <a:cs typeface="Arial" pitchFamily="34" charset="0"/>
              </a:rPr>
              <a:t>2 = Immobili residenziali in Italia</a:t>
            </a:r>
          </a:p>
          <a:p>
            <a:r>
              <a:rPr lang="it-IT" sz="1100" baseline="0" dirty="0">
                <a:latin typeface="Arial" pitchFamily="34" charset="0"/>
                <a:cs typeface="Arial" pitchFamily="34" charset="0"/>
              </a:rPr>
              <a:t>3 = </a:t>
            </a:r>
            <a:r>
              <a:rPr lang="it-IT" sz="1100" baseline="0" dirty="0">
                <a:solidFill>
                  <a:schemeClr val="dk1"/>
                </a:solidFill>
                <a:latin typeface="Arial" pitchFamily="34" charset="0"/>
                <a:cs typeface="Arial" pitchFamily="34" charset="0"/>
              </a:rPr>
              <a:t>Azioni quotate </a:t>
            </a:r>
            <a:r>
              <a:rPr lang="it-IT" sz="1100" baseline="0" dirty="0" smtClean="0">
                <a:solidFill>
                  <a:schemeClr val="dk1"/>
                </a:solidFill>
                <a:latin typeface="Arial" pitchFamily="34" charset="0"/>
                <a:cs typeface="Arial" pitchFamily="34" charset="0"/>
              </a:rPr>
              <a:t>USA (</a:t>
            </a:r>
            <a:r>
              <a:rPr lang="it-IT" sz="1100" baseline="0" dirty="0" err="1" smtClean="0">
                <a:solidFill>
                  <a:schemeClr val="dk1"/>
                </a:solidFill>
                <a:latin typeface="Arial" pitchFamily="34" charset="0"/>
                <a:cs typeface="Arial" pitchFamily="34" charset="0"/>
              </a:rPr>
              <a:t>S&amp;P</a:t>
            </a:r>
            <a:r>
              <a:rPr lang="it-IT" sz="1100" baseline="0" dirty="0" smtClean="0">
                <a:solidFill>
                  <a:schemeClr val="dk1"/>
                </a:solidFill>
                <a:latin typeface="Arial" pitchFamily="34" charset="0"/>
                <a:cs typeface="Arial" pitchFamily="34" charset="0"/>
              </a:rPr>
              <a:t> 500)</a:t>
            </a:r>
            <a:endParaRPr lang="it-IT" sz="1100" baseline="0" dirty="0">
              <a:latin typeface="Arial" pitchFamily="34" charset="0"/>
              <a:cs typeface="Arial" pitchFamily="34" charset="0"/>
            </a:endParaRPr>
          </a:p>
          <a:p>
            <a:r>
              <a:rPr lang="it-IT" sz="1100" baseline="0" dirty="0">
                <a:latin typeface="Arial" pitchFamily="34" charset="0"/>
                <a:cs typeface="Arial" pitchFamily="34" charset="0"/>
              </a:rPr>
              <a:t>4 = </a:t>
            </a:r>
            <a:r>
              <a:rPr lang="it-IT" sz="1100" baseline="0" dirty="0">
                <a:solidFill>
                  <a:schemeClr val="dk1"/>
                </a:solidFill>
                <a:latin typeface="Arial" pitchFamily="34" charset="0"/>
                <a:cs typeface="Arial" pitchFamily="34" charset="0"/>
              </a:rPr>
              <a:t>Immobili </a:t>
            </a:r>
            <a:r>
              <a:rPr lang="it-IT" sz="1100" baseline="0" dirty="0" smtClean="0">
                <a:solidFill>
                  <a:schemeClr val="dk1"/>
                </a:solidFill>
                <a:latin typeface="Arial" pitchFamily="34" charset="0"/>
                <a:cs typeface="Arial" pitchFamily="34" charset="0"/>
              </a:rPr>
              <a:t>residenziali in </a:t>
            </a:r>
            <a:r>
              <a:rPr lang="it-IT" sz="1100" baseline="0" dirty="0">
                <a:solidFill>
                  <a:schemeClr val="dk1"/>
                </a:solidFill>
                <a:latin typeface="Arial" pitchFamily="34" charset="0"/>
                <a:cs typeface="Arial" pitchFamily="34" charset="0"/>
              </a:rPr>
              <a:t>USA</a:t>
            </a:r>
            <a:endParaRPr lang="it-IT"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1914525" y="1165975"/>
            <a:ext cx="6437313" cy="225062"/>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rPr>
              <a:t>Variazioni annuali di TRR (AQ) e di PIR in Italia</a:t>
            </a:r>
            <a:endParaRPr lang="it-IT" sz="1400" kern="0" dirty="0" smtClean="0">
              <a:solidFill>
                <a:srgbClr val="004494"/>
              </a:solidFill>
              <a:latin typeface="Arial Black" pitchFamily="34" charset="0"/>
              <a:ea typeface="+mj-ea"/>
              <a:cs typeface="+mj-cs"/>
            </a:endParaRPr>
          </a:p>
        </p:txBody>
      </p:sp>
      <p:graphicFrame>
        <p:nvGraphicFramePr>
          <p:cNvPr id="43012" name="Object 4"/>
          <p:cNvGraphicFramePr>
            <a:graphicFrameLocks noChangeAspect="1"/>
          </p:cNvGraphicFramePr>
          <p:nvPr/>
        </p:nvGraphicFramePr>
        <p:xfrm>
          <a:off x="190500" y="1362275"/>
          <a:ext cx="9906000" cy="5154028"/>
        </p:xfrm>
        <a:graphic>
          <a:graphicData uri="http://schemas.openxmlformats.org/presentationml/2006/ole">
            <p:oleObj spid="_x0000_s43012" name="Worksheet" r:id="rId3" imgW="9906000" imgH="4238766" progId="Excel.Sheet.8">
              <p:link updateAutomatic="1"/>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1914525" y="1160012"/>
            <a:ext cx="6437313" cy="236988"/>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rPr>
              <a:t>Variazioni annuali di TRR (AQ) e di PIR in USA</a:t>
            </a:r>
            <a:endParaRPr lang="it-IT" sz="1400" kern="0" dirty="0" smtClean="0">
              <a:solidFill>
                <a:srgbClr val="004494"/>
              </a:solidFill>
              <a:latin typeface="Arial Black" pitchFamily="34" charset="0"/>
              <a:ea typeface="+mj-ea"/>
              <a:cs typeface="+mj-cs"/>
            </a:endParaRPr>
          </a:p>
        </p:txBody>
      </p:sp>
      <p:graphicFrame>
        <p:nvGraphicFramePr>
          <p:cNvPr id="44036" name="Object 4"/>
          <p:cNvGraphicFramePr>
            <a:graphicFrameLocks noChangeAspect="1"/>
          </p:cNvGraphicFramePr>
          <p:nvPr/>
        </p:nvGraphicFramePr>
        <p:xfrm>
          <a:off x="182879" y="1366786"/>
          <a:ext cx="9923647" cy="5124501"/>
        </p:xfrm>
        <a:graphic>
          <a:graphicData uri="http://schemas.openxmlformats.org/presentationml/2006/ole">
            <p:oleObj spid="_x0000_s44036" name="Worksheet" r:id="rId3" imgW="9420266" imgH="4248163" progId="Excel.Sheet.8">
              <p:link updateAutomatic="1"/>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5" name="Rettangolo 4"/>
          <p:cNvSpPr/>
          <p:nvPr/>
        </p:nvSpPr>
        <p:spPr>
          <a:xfrm>
            <a:off x="2335212" y="1168400"/>
            <a:ext cx="5608638" cy="307777"/>
          </a:xfrm>
          <a:prstGeom prst="rect">
            <a:avLst/>
          </a:prstGeom>
        </p:spPr>
        <p:txBody>
          <a:bodyPr wrap="square">
            <a:spAutoFit/>
          </a:bodyPr>
          <a:lstStyle/>
          <a:p>
            <a:r>
              <a:rPr lang="en-US" sz="1400" dirty="0" smtClean="0">
                <a:solidFill>
                  <a:srgbClr val="004494"/>
                </a:solidFill>
                <a:latin typeface="Arial Black" pitchFamily="34" charset="0"/>
              </a:rPr>
              <a:t>Percentage Total  Return / Percentage Home Price (1/2)</a:t>
            </a:r>
            <a:endParaRPr lang="it-IT" sz="1400" dirty="0">
              <a:solidFill>
                <a:srgbClr val="004494"/>
              </a:solidFill>
              <a:latin typeface="Arial Black" pitchFamily="34" charset="0"/>
            </a:endParaRPr>
          </a:p>
        </p:txBody>
      </p:sp>
      <p:sp>
        <p:nvSpPr>
          <p:cNvPr id="9" name="Rettangolo 8"/>
          <p:cNvSpPr/>
          <p:nvPr/>
        </p:nvSpPr>
        <p:spPr>
          <a:xfrm>
            <a:off x="457199" y="6200859"/>
            <a:ext cx="6315075" cy="253916"/>
          </a:xfrm>
          <a:prstGeom prst="rect">
            <a:avLst/>
          </a:prstGeom>
        </p:spPr>
        <p:txBody>
          <a:bodyPr wrap="square">
            <a:spAutoFit/>
          </a:bodyPr>
          <a:lstStyle/>
          <a:p>
            <a:r>
              <a:rPr lang="en-US" sz="1050" dirty="0" smtClean="0"/>
              <a:t>Source: Reddy’s Group elaboration on Standard &amp; Poor‘s, </a:t>
            </a:r>
            <a:r>
              <a:rPr lang="en-US" sz="1050" dirty="0" err="1" smtClean="0"/>
              <a:t>Mediobanca</a:t>
            </a:r>
            <a:r>
              <a:rPr lang="en-US" sz="1050" dirty="0" smtClean="0"/>
              <a:t> and Reddy's Group srl data</a:t>
            </a:r>
            <a:endParaRPr lang="it-IT" sz="1050" dirty="0"/>
          </a:p>
        </p:txBody>
      </p:sp>
      <p:pic>
        <p:nvPicPr>
          <p:cNvPr id="57346" name="Picture 2"/>
          <p:cNvPicPr>
            <a:picLocks noChangeAspect="1" noChangeArrowheads="1"/>
          </p:cNvPicPr>
          <p:nvPr/>
        </p:nvPicPr>
        <p:blipFill>
          <a:blip r:embed="rId2" cstate="print"/>
          <a:srcRect/>
          <a:stretch>
            <a:fillRect/>
          </a:stretch>
        </p:blipFill>
        <p:spPr bwMode="auto">
          <a:xfrm>
            <a:off x="1804729" y="1539875"/>
            <a:ext cx="6672714"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7" name="Rettangolo 6"/>
          <p:cNvSpPr/>
          <p:nvPr/>
        </p:nvSpPr>
        <p:spPr>
          <a:xfrm>
            <a:off x="2335212" y="1168400"/>
            <a:ext cx="5608638" cy="307777"/>
          </a:xfrm>
          <a:prstGeom prst="rect">
            <a:avLst/>
          </a:prstGeom>
        </p:spPr>
        <p:txBody>
          <a:bodyPr wrap="square">
            <a:spAutoFit/>
          </a:bodyPr>
          <a:lstStyle/>
          <a:p>
            <a:pPr algn="ctr"/>
            <a:r>
              <a:rPr lang="en-US" sz="1400" dirty="0" smtClean="0">
                <a:solidFill>
                  <a:srgbClr val="004494"/>
                </a:solidFill>
                <a:latin typeface="Arial Black" pitchFamily="34" charset="0"/>
              </a:rPr>
              <a:t>Percentage Total  Return / Percentage Home Price (2/2)</a:t>
            </a:r>
            <a:endParaRPr lang="it-IT" sz="1400" dirty="0">
              <a:solidFill>
                <a:srgbClr val="004494"/>
              </a:solidFill>
              <a:latin typeface="Arial Black" pitchFamily="34" charset="0"/>
            </a:endParaRPr>
          </a:p>
        </p:txBody>
      </p:sp>
      <p:sp>
        <p:nvSpPr>
          <p:cNvPr id="9" name="Rettangolo 8"/>
          <p:cNvSpPr/>
          <p:nvPr/>
        </p:nvSpPr>
        <p:spPr>
          <a:xfrm>
            <a:off x="457199" y="6200859"/>
            <a:ext cx="6315075" cy="253916"/>
          </a:xfrm>
          <a:prstGeom prst="rect">
            <a:avLst/>
          </a:prstGeom>
        </p:spPr>
        <p:txBody>
          <a:bodyPr wrap="square">
            <a:spAutoFit/>
          </a:bodyPr>
          <a:lstStyle/>
          <a:p>
            <a:r>
              <a:rPr lang="en-US" sz="1050" dirty="0" smtClean="0"/>
              <a:t>Source: Reddy’s Group elaboration on Standard &amp; Poor‘s, </a:t>
            </a:r>
            <a:r>
              <a:rPr lang="en-US" sz="1050" dirty="0" err="1" smtClean="0"/>
              <a:t>Mediobanca</a:t>
            </a:r>
            <a:r>
              <a:rPr lang="en-US" sz="1050" dirty="0" smtClean="0"/>
              <a:t> and Reddy's Group srl data</a:t>
            </a:r>
            <a:endParaRPr lang="it-IT" sz="1050" dirty="0"/>
          </a:p>
        </p:txBody>
      </p:sp>
      <p:pic>
        <p:nvPicPr>
          <p:cNvPr id="58370" name="Picture 2"/>
          <p:cNvPicPr>
            <a:picLocks noChangeAspect="1" noChangeArrowheads="1"/>
          </p:cNvPicPr>
          <p:nvPr/>
        </p:nvPicPr>
        <p:blipFill>
          <a:blip r:embed="rId2" cstate="print"/>
          <a:srcRect/>
          <a:stretch>
            <a:fillRect/>
          </a:stretch>
        </p:blipFill>
        <p:spPr bwMode="auto">
          <a:xfrm>
            <a:off x="1866900" y="1539875"/>
            <a:ext cx="6425407"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Rettangolo 3"/>
          <p:cNvSpPr/>
          <p:nvPr/>
        </p:nvSpPr>
        <p:spPr>
          <a:xfrm>
            <a:off x="2335212" y="1168400"/>
            <a:ext cx="5608638" cy="307777"/>
          </a:xfrm>
          <a:prstGeom prst="rect">
            <a:avLst/>
          </a:prstGeom>
        </p:spPr>
        <p:txBody>
          <a:bodyPr wrap="square">
            <a:spAutoFit/>
          </a:bodyPr>
          <a:lstStyle/>
          <a:p>
            <a:pPr algn="ctr"/>
            <a:r>
              <a:rPr lang="en-US" sz="1400" dirty="0" smtClean="0">
                <a:solidFill>
                  <a:srgbClr val="004494"/>
                </a:solidFill>
                <a:latin typeface="Arial Black" pitchFamily="34" charset="0"/>
              </a:rPr>
              <a:t>Consumer price index (1/2)</a:t>
            </a:r>
            <a:endParaRPr lang="it-IT" sz="1400" dirty="0">
              <a:solidFill>
                <a:srgbClr val="004494"/>
              </a:solidFill>
              <a:latin typeface="Arial Black" pitchFamily="34" charset="0"/>
            </a:endParaRPr>
          </a:p>
        </p:txBody>
      </p:sp>
      <p:sp>
        <p:nvSpPr>
          <p:cNvPr id="6" name="Rettangolo 5"/>
          <p:cNvSpPr/>
          <p:nvPr/>
        </p:nvSpPr>
        <p:spPr>
          <a:xfrm>
            <a:off x="457199" y="6200859"/>
            <a:ext cx="6315075" cy="253916"/>
          </a:xfrm>
          <a:prstGeom prst="rect">
            <a:avLst/>
          </a:prstGeom>
        </p:spPr>
        <p:txBody>
          <a:bodyPr wrap="square">
            <a:spAutoFit/>
          </a:bodyPr>
          <a:lstStyle/>
          <a:p>
            <a:r>
              <a:rPr lang="en-US" sz="1050" dirty="0" smtClean="0"/>
              <a:t>Source: Bureau of Labor Statistics US Gov, ISTAT</a:t>
            </a:r>
            <a:endParaRPr lang="it-IT" sz="1050" dirty="0"/>
          </a:p>
        </p:txBody>
      </p:sp>
      <p:sp>
        <p:nvSpPr>
          <p:cNvPr id="7" name="Rettangolo 6"/>
          <p:cNvSpPr/>
          <p:nvPr/>
        </p:nvSpPr>
        <p:spPr>
          <a:xfrm>
            <a:off x="7629525" y="2628899"/>
            <a:ext cx="2486025" cy="1323439"/>
          </a:xfrm>
          <a:prstGeom prst="rect">
            <a:avLst/>
          </a:prstGeom>
        </p:spPr>
        <p:txBody>
          <a:bodyPr wrap="square">
            <a:spAutoFit/>
          </a:bodyPr>
          <a:lstStyle/>
          <a:p>
            <a:pPr marL="447675" indent="-447675"/>
            <a:r>
              <a:rPr lang="it-IT" sz="1000" dirty="0" smtClean="0"/>
              <a:t>CPI-U	Indice dei prezzi al consumo </a:t>
            </a:r>
            <a:br>
              <a:rPr lang="it-IT" sz="1000" dirty="0" smtClean="0"/>
            </a:br>
            <a:r>
              <a:rPr lang="it-IT" sz="1000" dirty="0" smtClean="0"/>
              <a:t>“</a:t>
            </a:r>
            <a:r>
              <a:rPr lang="it-IT" sz="1000" i="1" dirty="0" err="1" smtClean="0"/>
              <a:t>for</a:t>
            </a:r>
            <a:r>
              <a:rPr lang="it-IT" sz="1000" i="1" dirty="0" smtClean="0"/>
              <a:t> </a:t>
            </a:r>
            <a:r>
              <a:rPr lang="it-IT" sz="1000" i="1" dirty="0" err="1" smtClean="0"/>
              <a:t>all</a:t>
            </a:r>
            <a:r>
              <a:rPr lang="it-IT" sz="1000" i="1" dirty="0" smtClean="0"/>
              <a:t> </a:t>
            </a:r>
            <a:r>
              <a:rPr lang="it-IT" sz="1000" i="1" dirty="0" err="1" smtClean="0"/>
              <a:t>Urban</a:t>
            </a:r>
            <a:r>
              <a:rPr lang="it-IT" sz="1000" i="1" dirty="0" smtClean="0"/>
              <a:t> </a:t>
            </a:r>
            <a:r>
              <a:rPr lang="it-IT" sz="1000" i="1" dirty="0" err="1" smtClean="0"/>
              <a:t>consumers</a:t>
            </a:r>
            <a:r>
              <a:rPr lang="it-IT" sz="1000" dirty="0" smtClean="0"/>
              <a:t>”</a:t>
            </a:r>
          </a:p>
          <a:p>
            <a:pPr marL="447675" indent="-447675"/>
            <a:endParaRPr lang="it-IT" sz="1000" dirty="0" smtClean="0"/>
          </a:p>
          <a:p>
            <a:pPr marL="447675" indent="-447675"/>
            <a:r>
              <a:rPr lang="it-IT" sz="1000" dirty="0" smtClean="0"/>
              <a:t>FOI	Indice dei prezzi al consumo per le famiglie di operai e impiegati</a:t>
            </a:r>
          </a:p>
          <a:p>
            <a:pPr marL="447675" indent="-447675"/>
            <a:endParaRPr lang="it-IT" sz="1000" dirty="0" smtClean="0"/>
          </a:p>
          <a:p>
            <a:pPr marL="447675" indent="-447675"/>
            <a:r>
              <a:rPr lang="it-IT" sz="1000" dirty="0" smtClean="0"/>
              <a:t>NIC	Indice dei prezzi al consumo per l'intera collettività</a:t>
            </a:r>
            <a:endParaRPr lang="it-IT" sz="1000" dirty="0"/>
          </a:p>
        </p:txBody>
      </p:sp>
      <p:pic>
        <p:nvPicPr>
          <p:cNvPr id="59394" name="Picture 2"/>
          <p:cNvPicPr>
            <a:picLocks noChangeAspect="1" noChangeArrowheads="1"/>
          </p:cNvPicPr>
          <p:nvPr/>
        </p:nvPicPr>
        <p:blipFill>
          <a:blip r:embed="rId2" cstate="print"/>
          <a:srcRect/>
          <a:stretch>
            <a:fillRect/>
          </a:stretch>
        </p:blipFill>
        <p:spPr bwMode="auto">
          <a:xfrm>
            <a:off x="3028951" y="1539875"/>
            <a:ext cx="4223236"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6" name="Rettangolo 5"/>
          <p:cNvSpPr/>
          <p:nvPr/>
        </p:nvSpPr>
        <p:spPr>
          <a:xfrm>
            <a:off x="2335212" y="1168400"/>
            <a:ext cx="5608638" cy="307777"/>
          </a:xfrm>
          <a:prstGeom prst="rect">
            <a:avLst/>
          </a:prstGeom>
        </p:spPr>
        <p:txBody>
          <a:bodyPr wrap="square">
            <a:spAutoFit/>
          </a:bodyPr>
          <a:lstStyle/>
          <a:p>
            <a:pPr algn="ctr"/>
            <a:r>
              <a:rPr lang="en-US" sz="1400" dirty="0" smtClean="0">
                <a:solidFill>
                  <a:srgbClr val="004494"/>
                </a:solidFill>
                <a:latin typeface="Arial Black" pitchFamily="34" charset="0"/>
              </a:rPr>
              <a:t>Consumer price index (2/2)</a:t>
            </a:r>
            <a:endParaRPr lang="it-IT" sz="1400" dirty="0">
              <a:solidFill>
                <a:srgbClr val="004494"/>
              </a:solidFill>
              <a:latin typeface="Arial Black" pitchFamily="34" charset="0"/>
            </a:endParaRPr>
          </a:p>
        </p:txBody>
      </p:sp>
      <p:sp>
        <p:nvSpPr>
          <p:cNvPr id="7" name="Rettangolo 6"/>
          <p:cNvSpPr/>
          <p:nvPr/>
        </p:nvSpPr>
        <p:spPr>
          <a:xfrm>
            <a:off x="457199" y="6200859"/>
            <a:ext cx="6315075" cy="253916"/>
          </a:xfrm>
          <a:prstGeom prst="rect">
            <a:avLst/>
          </a:prstGeom>
        </p:spPr>
        <p:txBody>
          <a:bodyPr wrap="square">
            <a:spAutoFit/>
          </a:bodyPr>
          <a:lstStyle/>
          <a:p>
            <a:r>
              <a:rPr lang="en-US" sz="1050" dirty="0" smtClean="0"/>
              <a:t>Source: Bureau of Labor Statistics US Gov, ISTAT</a:t>
            </a:r>
            <a:endParaRPr lang="it-IT" sz="1050" dirty="0"/>
          </a:p>
        </p:txBody>
      </p:sp>
      <p:sp>
        <p:nvSpPr>
          <p:cNvPr id="9" name="Rettangolo 8"/>
          <p:cNvSpPr/>
          <p:nvPr/>
        </p:nvSpPr>
        <p:spPr>
          <a:xfrm>
            <a:off x="7629525" y="2628899"/>
            <a:ext cx="2486025" cy="1323439"/>
          </a:xfrm>
          <a:prstGeom prst="rect">
            <a:avLst/>
          </a:prstGeom>
        </p:spPr>
        <p:txBody>
          <a:bodyPr wrap="square">
            <a:spAutoFit/>
          </a:bodyPr>
          <a:lstStyle/>
          <a:p>
            <a:pPr marL="447675" indent="-447675"/>
            <a:r>
              <a:rPr lang="it-IT" sz="1000" dirty="0" smtClean="0"/>
              <a:t>CPI-U	Indice dei prezzi al consumo </a:t>
            </a:r>
            <a:br>
              <a:rPr lang="it-IT" sz="1000" dirty="0" smtClean="0"/>
            </a:br>
            <a:r>
              <a:rPr lang="it-IT" sz="1000" dirty="0" smtClean="0"/>
              <a:t>“</a:t>
            </a:r>
            <a:r>
              <a:rPr lang="it-IT" sz="1000" i="1" dirty="0" err="1" smtClean="0"/>
              <a:t>for</a:t>
            </a:r>
            <a:r>
              <a:rPr lang="it-IT" sz="1000" i="1" dirty="0" smtClean="0"/>
              <a:t> </a:t>
            </a:r>
            <a:r>
              <a:rPr lang="it-IT" sz="1000" i="1" dirty="0" err="1" smtClean="0"/>
              <a:t>all</a:t>
            </a:r>
            <a:r>
              <a:rPr lang="it-IT" sz="1000" i="1" dirty="0" smtClean="0"/>
              <a:t> </a:t>
            </a:r>
            <a:r>
              <a:rPr lang="it-IT" sz="1000" i="1" dirty="0" err="1" smtClean="0"/>
              <a:t>Urban</a:t>
            </a:r>
            <a:r>
              <a:rPr lang="it-IT" sz="1000" i="1" dirty="0" smtClean="0"/>
              <a:t> </a:t>
            </a:r>
            <a:r>
              <a:rPr lang="it-IT" sz="1000" i="1" dirty="0" err="1" smtClean="0"/>
              <a:t>consumers</a:t>
            </a:r>
            <a:r>
              <a:rPr lang="it-IT" sz="1000" dirty="0" smtClean="0"/>
              <a:t>”</a:t>
            </a:r>
          </a:p>
          <a:p>
            <a:pPr marL="447675" indent="-447675"/>
            <a:endParaRPr lang="it-IT" sz="1000" dirty="0" smtClean="0"/>
          </a:p>
          <a:p>
            <a:pPr marL="447675" indent="-447675"/>
            <a:r>
              <a:rPr lang="it-IT" sz="1000" dirty="0" smtClean="0"/>
              <a:t>FOI	Indice dei prezzi al consumo per le famiglie di operai e impiegati</a:t>
            </a:r>
          </a:p>
          <a:p>
            <a:pPr marL="447675" indent="-447675"/>
            <a:endParaRPr lang="it-IT" sz="1000" dirty="0" smtClean="0"/>
          </a:p>
          <a:p>
            <a:pPr marL="447675" indent="-447675"/>
            <a:r>
              <a:rPr lang="it-IT" sz="1000" dirty="0" smtClean="0"/>
              <a:t>NIC	Indice dei prezzi al consumo per l'intera collettività</a:t>
            </a:r>
            <a:endParaRPr lang="it-IT" sz="1000" dirty="0"/>
          </a:p>
        </p:txBody>
      </p:sp>
      <p:pic>
        <p:nvPicPr>
          <p:cNvPr id="60418" name="Picture 2"/>
          <p:cNvPicPr>
            <a:picLocks noChangeAspect="1" noChangeArrowheads="1"/>
          </p:cNvPicPr>
          <p:nvPr/>
        </p:nvPicPr>
        <p:blipFill>
          <a:blip r:embed="rId2" cstate="print"/>
          <a:srcRect/>
          <a:stretch>
            <a:fillRect/>
          </a:stretch>
        </p:blipFill>
        <p:spPr bwMode="auto">
          <a:xfrm>
            <a:off x="3022965" y="1541462"/>
            <a:ext cx="4221773" cy="4579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912813" y="2003653"/>
            <a:ext cx="8459787"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400" dirty="0" smtClean="0"/>
              <a:t>Per l'Italia </a:t>
            </a:r>
          </a:p>
          <a:p>
            <a:pPr algn="just"/>
            <a:r>
              <a:rPr lang="it-IT" sz="1400" dirty="0" smtClean="0"/>
              <a:t>* </a:t>
            </a:r>
            <a:r>
              <a:rPr lang="it-IT" sz="1400" u="sng" dirty="0" smtClean="0"/>
              <a:t>Mediobanca</a:t>
            </a:r>
            <a:r>
              <a:rPr lang="it-IT" sz="1400" dirty="0" smtClean="0"/>
              <a:t> per le azioni quotate presso Borsa Italiana (indice generale)</a:t>
            </a:r>
          </a:p>
          <a:p>
            <a:pPr algn="just"/>
            <a:r>
              <a:rPr lang="it-IT" sz="1400" dirty="0" smtClean="0"/>
              <a:t>* </a:t>
            </a:r>
            <a:r>
              <a:rPr lang="it-IT" sz="1400" u="sng" dirty="0" smtClean="0"/>
              <a:t>ISTAT - Istituto nazionale di Statistica</a:t>
            </a:r>
            <a:r>
              <a:rPr lang="it-IT" sz="1400" dirty="0" smtClean="0"/>
              <a:t> - per gli indici delle variazioni inflattive annue</a:t>
            </a:r>
          </a:p>
          <a:p>
            <a:pPr algn="just"/>
            <a:r>
              <a:rPr lang="it-IT" sz="1400" dirty="0" smtClean="0"/>
              <a:t>* </a:t>
            </a:r>
            <a:r>
              <a:rPr lang="it-IT" sz="1400" u="sng" dirty="0" smtClean="0"/>
              <a:t>Reddy’s Group</a:t>
            </a:r>
            <a:r>
              <a:rPr lang="it-IT" sz="1400" dirty="0" smtClean="0"/>
              <a:t> per gli immobili residenziali in Italia. </a:t>
            </a:r>
          </a:p>
          <a:p>
            <a:pPr marL="85725" algn="just"/>
            <a:r>
              <a:rPr lang="it-IT" sz="1400" dirty="0" smtClean="0"/>
              <a:t>Reddy’s Group rileva periodicamente i prezzi correnti degli immobili (sia utilizzando la propria banca dati sia avvalendosi dei dati forniti dalla rivista “Consulente Immobiliare”) e poi li depura dalla variazione inflattiva (utilizzando l’indice FOI dei prezzi al consumo per le famiglie di operai e impiegati fornito dall’ISTAT).</a:t>
            </a:r>
          </a:p>
          <a:p>
            <a:pPr algn="just"/>
            <a:r>
              <a:rPr lang="it-IT" sz="1400" dirty="0" smtClean="0"/>
              <a:t> </a:t>
            </a:r>
          </a:p>
          <a:p>
            <a:pPr algn="just"/>
            <a:r>
              <a:rPr lang="it-IT" sz="1400" dirty="0" smtClean="0"/>
              <a:t>Per gli USA</a:t>
            </a:r>
          </a:p>
          <a:p>
            <a:pPr marL="87313" indent="-87313" algn="just"/>
            <a:r>
              <a:rPr lang="it-IT" sz="1400" dirty="0" smtClean="0"/>
              <a:t>*	</a:t>
            </a:r>
            <a:r>
              <a:rPr lang="it-IT" sz="1400" u="sng" dirty="0" err="1" smtClean="0"/>
              <a:t>S&amp;P</a:t>
            </a:r>
            <a:r>
              <a:rPr lang="it-IT" sz="1400" u="sng" dirty="0" smtClean="0"/>
              <a:t> 500</a:t>
            </a:r>
            <a:r>
              <a:rPr lang="it-IT" sz="1400" dirty="0" smtClean="0"/>
              <a:t> per le azioni quotate, fanno parte di questo basket le azioni di grandi aziende contrattate al New York Stock Exchange (</a:t>
            </a:r>
            <a:r>
              <a:rPr lang="it-IT" sz="1400" dirty="0" err="1" smtClean="0"/>
              <a:t>Nyse</a:t>
            </a:r>
            <a:r>
              <a:rPr lang="it-IT" sz="1400" dirty="0" smtClean="0"/>
              <a:t>), all'American Stock Exchange (</a:t>
            </a:r>
            <a:r>
              <a:rPr lang="it-IT" sz="1400" dirty="0" err="1" smtClean="0"/>
              <a:t>Amex</a:t>
            </a:r>
            <a:r>
              <a:rPr lang="it-IT" sz="1400" dirty="0" smtClean="0"/>
              <a:t>) e al Nasdaq.</a:t>
            </a:r>
          </a:p>
          <a:p>
            <a:pPr algn="just"/>
            <a:r>
              <a:rPr lang="it-IT" sz="1400" dirty="0" smtClean="0"/>
              <a:t>* </a:t>
            </a:r>
            <a:r>
              <a:rPr lang="it-IT" sz="1400" u="sng" dirty="0" err="1" smtClean="0"/>
              <a:t>S&amp;P</a:t>
            </a:r>
            <a:r>
              <a:rPr lang="it-IT" sz="1400" u="sng" dirty="0" smtClean="0"/>
              <a:t> </a:t>
            </a:r>
            <a:r>
              <a:rPr lang="it-IT" sz="1400" u="sng" dirty="0" err="1" smtClean="0"/>
              <a:t>Case-Shiller</a:t>
            </a:r>
            <a:r>
              <a:rPr lang="it-IT" sz="1400" dirty="0" smtClean="0"/>
              <a:t> per i prezzi degli immobili residenziali</a:t>
            </a:r>
          </a:p>
          <a:p>
            <a:pPr marL="85725" indent="-85725" algn="just"/>
            <a:r>
              <a:rPr lang="it-IT" sz="1400" dirty="0" smtClean="0"/>
              <a:t>* </a:t>
            </a:r>
            <a:r>
              <a:rPr lang="it-IT" sz="1400" u="sng" dirty="0" smtClean="0"/>
              <a:t>Bureau </a:t>
            </a:r>
            <a:r>
              <a:rPr lang="it-IT" sz="1400" u="sng" dirty="0" err="1" smtClean="0"/>
              <a:t>of</a:t>
            </a:r>
            <a:r>
              <a:rPr lang="it-IT" sz="1400" u="sng" dirty="0" smtClean="0"/>
              <a:t> </a:t>
            </a:r>
            <a:r>
              <a:rPr lang="it-IT" sz="1400" u="sng" dirty="0" err="1" smtClean="0"/>
              <a:t>Labor</a:t>
            </a:r>
            <a:r>
              <a:rPr lang="it-IT" sz="1400" u="sng" dirty="0" smtClean="0"/>
              <a:t> </a:t>
            </a:r>
            <a:r>
              <a:rPr lang="it-IT" sz="1400" u="sng" dirty="0" err="1" smtClean="0"/>
              <a:t>Statistics</a:t>
            </a:r>
            <a:r>
              <a:rPr lang="it-IT" sz="1400" u="sng" dirty="0" smtClean="0"/>
              <a:t> US </a:t>
            </a:r>
            <a:r>
              <a:rPr lang="it-IT" sz="1400" u="sng" dirty="0" err="1" smtClean="0"/>
              <a:t>Gov</a:t>
            </a:r>
            <a:r>
              <a:rPr lang="it-IT" sz="1400" u="sng" dirty="0" smtClean="0"/>
              <a:t>.</a:t>
            </a:r>
            <a:r>
              <a:rPr lang="it-IT" sz="1400" dirty="0" smtClean="0"/>
              <a:t> per il CPI (Consumer Price </a:t>
            </a:r>
            <a:r>
              <a:rPr lang="it-IT" sz="1400" dirty="0" err="1" smtClean="0"/>
              <a:t>Index</a:t>
            </a:r>
            <a:r>
              <a:rPr lang="it-IT" sz="1400" dirty="0" smtClean="0"/>
              <a:t>), che misura le variazioni inflattive annue in USA. </a:t>
            </a:r>
          </a:p>
          <a:p>
            <a:pPr marL="85725" indent="-85725" algn="just"/>
            <a:r>
              <a:rPr lang="it-IT" sz="1400" dirty="0" smtClean="0"/>
              <a:t>	Più esattamente è stato utilizzato il CPI-U, cioè il “</a:t>
            </a:r>
            <a:r>
              <a:rPr lang="it-IT" sz="1400" i="1" dirty="0" smtClean="0"/>
              <a:t>CPI </a:t>
            </a:r>
            <a:r>
              <a:rPr lang="it-IT" sz="1400" i="1" dirty="0" err="1" smtClean="0"/>
              <a:t>for</a:t>
            </a:r>
            <a:r>
              <a:rPr lang="it-IT" sz="1400" i="1" dirty="0" smtClean="0"/>
              <a:t> </a:t>
            </a:r>
            <a:r>
              <a:rPr lang="it-IT" sz="1400" i="1" dirty="0" err="1" smtClean="0"/>
              <a:t>all</a:t>
            </a:r>
            <a:r>
              <a:rPr lang="it-IT" sz="1400" i="1" dirty="0" smtClean="0"/>
              <a:t> </a:t>
            </a:r>
            <a:r>
              <a:rPr lang="it-IT" sz="1400" i="1" dirty="0" err="1" smtClean="0"/>
              <a:t>Urban</a:t>
            </a:r>
            <a:r>
              <a:rPr lang="it-IT" sz="1400" i="1" dirty="0" smtClean="0"/>
              <a:t> </a:t>
            </a:r>
            <a:r>
              <a:rPr lang="it-IT" sz="1400" i="1" dirty="0" err="1" smtClean="0"/>
              <a:t>consumers</a:t>
            </a:r>
            <a:r>
              <a:rPr lang="it-IT" sz="1400" dirty="0" smtClean="0"/>
              <a:t>” (indice che rileva dati su circa l’89% della popolazione in USA).</a:t>
            </a:r>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Rettangolo 3"/>
          <p:cNvSpPr/>
          <p:nvPr/>
        </p:nvSpPr>
        <p:spPr>
          <a:xfrm>
            <a:off x="3251683" y="1168400"/>
            <a:ext cx="3780458" cy="307777"/>
          </a:xfrm>
          <a:prstGeom prst="rect">
            <a:avLst/>
          </a:prstGeom>
        </p:spPr>
        <p:txBody>
          <a:bodyPr wrap="none">
            <a:spAutoFit/>
          </a:bodyPr>
          <a:lstStyle/>
          <a:p>
            <a:pPr algn="just"/>
            <a:r>
              <a:rPr lang="it-IT" sz="1400" b="1" dirty="0" smtClean="0">
                <a:solidFill>
                  <a:srgbClr val="004494"/>
                </a:solidFill>
                <a:latin typeface="Arial Black" pitchFamily="34" charset="0"/>
              </a:rPr>
              <a:t>FONTI di dati utilizzate nello Studio</a:t>
            </a:r>
            <a:endParaRPr lang="it-IT" sz="1400" dirty="0" smtClean="0">
              <a:solidFill>
                <a:srgbClr val="004494"/>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912813" y="2111375"/>
            <a:ext cx="845978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400" dirty="0" smtClean="0"/>
              <a:t>Per le azioni quotate è stato preso in considerazione il Total </a:t>
            </a:r>
            <a:r>
              <a:rPr lang="it-IT" sz="1400" dirty="0" err="1" smtClean="0"/>
              <a:t>Return</a:t>
            </a:r>
            <a:r>
              <a:rPr lang="it-IT" sz="1400" dirty="0" smtClean="0"/>
              <a:t> Reale - cioè il Total </a:t>
            </a:r>
            <a:r>
              <a:rPr lang="it-IT" sz="1400" dirty="0" err="1" smtClean="0"/>
              <a:t>Return</a:t>
            </a:r>
            <a:r>
              <a:rPr lang="it-IT" sz="1400" dirty="0" smtClean="0"/>
              <a:t> deflazionato con l'indice dei prezzi al consumo - al lordo dell'effetto fiscale.</a:t>
            </a:r>
          </a:p>
          <a:p>
            <a:pPr algn="just"/>
            <a:r>
              <a:rPr lang="it-IT" sz="1400" dirty="0" smtClean="0"/>
              <a:t>Il Total </a:t>
            </a:r>
            <a:r>
              <a:rPr lang="it-IT" sz="1400" dirty="0" err="1" smtClean="0"/>
              <a:t>Return</a:t>
            </a:r>
            <a:r>
              <a:rPr lang="it-IT" sz="1400" dirty="0" smtClean="0"/>
              <a:t> tiene conto della variazione di prezzo delle azioni e del reinvestimento dei dividendi, che le società periodicamente distribuiscono agli azionisti.</a:t>
            </a:r>
          </a:p>
          <a:p>
            <a:pPr algn="just"/>
            <a:endParaRPr lang="it-IT" sz="1400" dirty="0" smtClean="0"/>
          </a:p>
          <a:p>
            <a:pPr algn="just"/>
            <a:r>
              <a:rPr lang="it-IT" sz="1400" dirty="0" smtClean="0"/>
              <a:t>Per gli immobili è stata presa in considerazione la loro variazione media di valore reale nel tempo senza considerare l'eventuale flusso di cassa derivante dai redditi (al netto da tutte le spese di gestione, comprese le imposte locali come in Italia ICI/IMU, etc.) generati dagli immobili; e ciò sempre al lordo dell'effetto fiscale.</a:t>
            </a:r>
            <a:endParaRPr lang="it-IT" sz="1400" dirty="0"/>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Rettangolo 3"/>
          <p:cNvSpPr/>
          <p:nvPr/>
        </p:nvSpPr>
        <p:spPr>
          <a:xfrm>
            <a:off x="3000814" y="1168400"/>
            <a:ext cx="4282198" cy="307777"/>
          </a:xfrm>
          <a:prstGeom prst="rect">
            <a:avLst/>
          </a:prstGeom>
        </p:spPr>
        <p:txBody>
          <a:bodyPr wrap="none">
            <a:spAutoFit/>
          </a:bodyPr>
          <a:lstStyle/>
          <a:p>
            <a:pPr algn="just"/>
            <a:r>
              <a:rPr lang="it-IT" sz="1400" b="1" dirty="0" smtClean="0">
                <a:solidFill>
                  <a:srgbClr val="004494"/>
                </a:solidFill>
                <a:latin typeface="Arial Black" pitchFamily="34" charset="0"/>
              </a:rPr>
              <a:t>Nota valida sia per l'Italia che per gli USA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1277938" y="1901825"/>
            <a:ext cx="840105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tabLst>
                <a:tab pos="1076325" algn="l"/>
                <a:tab pos="1257300" algn="l"/>
              </a:tabLst>
            </a:pPr>
            <a:r>
              <a:rPr lang="it-IT" sz="1400" dirty="0" smtClean="0"/>
              <a:t>AQ	=	Azioni Quotate</a:t>
            </a:r>
          </a:p>
          <a:p>
            <a:pPr>
              <a:tabLst>
                <a:tab pos="1076325" algn="l"/>
                <a:tab pos="1257300" algn="l"/>
              </a:tabLst>
            </a:pPr>
            <a:r>
              <a:rPr lang="it-IT" sz="1400" dirty="0" smtClean="0"/>
              <a:t>IR	=	Immobili Residenziali</a:t>
            </a:r>
          </a:p>
          <a:p>
            <a:pPr>
              <a:tabLst>
                <a:tab pos="1076325" algn="l"/>
                <a:tab pos="1257300" algn="l"/>
              </a:tabLst>
            </a:pPr>
            <a:r>
              <a:rPr lang="en-US" sz="1400" dirty="0" smtClean="0"/>
              <a:t>TR	=	Total Return </a:t>
            </a:r>
            <a:r>
              <a:rPr lang="it-IT" sz="1400" dirty="0" smtClean="0"/>
              <a:t>y/</a:t>
            </a:r>
            <a:r>
              <a:rPr lang="it-IT" sz="1400" dirty="0" err="1" smtClean="0"/>
              <a:t>y</a:t>
            </a:r>
            <a:r>
              <a:rPr lang="en-US" sz="1400" dirty="0" smtClean="0"/>
              <a:t> (di AQ)</a:t>
            </a:r>
            <a:endParaRPr lang="it-IT" sz="1400" dirty="0" smtClean="0"/>
          </a:p>
          <a:p>
            <a:pPr>
              <a:tabLst>
                <a:tab pos="1076325" algn="l"/>
                <a:tab pos="1257300" algn="l"/>
              </a:tabLst>
            </a:pPr>
            <a:r>
              <a:rPr lang="it-IT" sz="1400" dirty="0" smtClean="0"/>
              <a:t>TRR	=	Total </a:t>
            </a:r>
            <a:r>
              <a:rPr lang="it-IT" sz="1400" dirty="0" err="1" smtClean="0"/>
              <a:t>Return</a:t>
            </a:r>
            <a:r>
              <a:rPr lang="it-IT" sz="1400" dirty="0" smtClean="0"/>
              <a:t> Reale y/</a:t>
            </a:r>
            <a:r>
              <a:rPr lang="it-IT" sz="1400" dirty="0" err="1" smtClean="0"/>
              <a:t>y</a:t>
            </a:r>
            <a:r>
              <a:rPr lang="it-IT" sz="1400" dirty="0" smtClean="0"/>
              <a:t> (cioè depurato dall'inflazione)</a:t>
            </a:r>
          </a:p>
          <a:p>
            <a:pPr>
              <a:tabLst>
                <a:tab pos="1076325" algn="l"/>
                <a:tab pos="1257300" algn="l"/>
              </a:tabLst>
            </a:pPr>
            <a:r>
              <a:rPr lang="it-IT" sz="1400" dirty="0" err="1" smtClean="0"/>
              <a:t>TRRacAQ</a:t>
            </a:r>
            <a:r>
              <a:rPr lang="it-IT" sz="1400" dirty="0" smtClean="0"/>
              <a:t>	=	Total </a:t>
            </a:r>
            <a:r>
              <a:rPr lang="it-IT" sz="1400" dirty="0" err="1" smtClean="0"/>
              <a:t>Return</a:t>
            </a:r>
            <a:r>
              <a:rPr lang="it-IT" sz="1400" dirty="0" smtClean="0"/>
              <a:t> Reale annuo composto per AQ</a:t>
            </a:r>
          </a:p>
          <a:p>
            <a:pPr>
              <a:tabLst>
                <a:tab pos="1076325" algn="l"/>
                <a:tab pos="1257300" algn="l"/>
              </a:tabLst>
            </a:pPr>
            <a:r>
              <a:rPr lang="it-IT" sz="1400" dirty="0" smtClean="0"/>
              <a:t>ITRRAQ 	=	indice del Total </a:t>
            </a:r>
            <a:r>
              <a:rPr lang="it-IT" sz="1400" dirty="0" err="1" smtClean="0"/>
              <a:t>Return</a:t>
            </a:r>
            <a:r>
              <a:rPr lang="it-IT" sz="1400" dirty="0" smtClean="0"/>
              <a:t> Reale delle Azioni Quotate</a:t>
            </a:r>
          </a:p>
          <a:p>
            <a:pPr>
              <a:tabLst>
                <a:tab pos="1076325" algn="l"/>
                <a:tab pos="1257300" algn="l"/>
              </a:tabLst>
            </a:pPr>
            <a:r>
              <a:rPr lang="it-IT" sz="1400" dirty="0" smtClean="0"/>
              <a:t>PI	=	variazione di prezzo y/</a:t>
            </a:r>
            <a:r>
              <a:rPr lang="it-IT" sz="1400" dirty="0" err="1" smtClean="0"/>
              <a:t>y</a:t>
            </a:r>
            <a:r>
              <a:rPr lang="it-IT" sz="1400" dirty="0" smtClean="0"/>
              <a:t> degli immobili residenziali</a:t>
            </a:r>
          </a:p>
          <a:p>
            <a:pPr>
              <a:tabLst>
                <a:tab pos="1076325" algn="l"/>
                <a:tab pos="1257300" algn="l"/>
              </a:tabLst>
            </a:pPr>
            <a:r>
              <a:rPr lang="it-IT" sz="1400" dirty="0" smtClean="0"/>
              <a:t>PIR	=	variazione di prezzo reale y/</a:t>
            </a:r>
            <a:r>
              <a:rPr lang="it-IT" sz="1400" dirty="0" err="1" smtClean="0"/>
              <a:t>y</a:t>
            </a:r>
            <a:r>
              <a:rPr lang="it-IT" sz="1400" dirty="0" smtClean="0"/>
              <a:t> degli immobili residenziali (cioè depurato dall'inflazione)</a:t>
            </a:r>
          </a:p>
          <a:p>
            <a:pPr>
              <a:tabLst>
                <a:tab pos="1076325" algn="l"/>
                <a:tab pos="1257300" algn="l"/>
              </a:tabLst>
            </a:pPr>
            <a:r>
              <a:rPr lang="it-IT" sz="1400" dirty="0" smtClean="0"/>
              <a:t>IPIR	=	indice della variazione di prezzo reale degli immobili residenziali</a:t>
            </a:r>
          </a:p>
          <a:p>
            <a:pPr>
              <a:tabLst>
                <a:tab pos="1076325" algn="l"/>
                <a:tab pos="1257300" algn="l"/>
              </a:tabLst>
            </a:pPr>
            <a:r>
              <a:rPr lang="it-IT" sz="1400" dirty="0" smtClean="0"/>
              <a:t>Y	=	anno</a:t>
            </a:r>
          </a:p>
          <a:p>
            <a:pPr>
              <a:tabLst>
                <a:tab pos="1076325" algn="l"/>
                <a:tab pos="1257300" algn="l"/>
              </a:tabLst>
            </a:pPr>
            <a:r>
              <a:rPr lang="it-IT" sz="1400" dirty="0" smtClean="0"/>
              <a:t>Y/</a:t>
            </a:r>
            <a:r>
              <a:rPr lang="it-IT" sz="1400" dirty="0" err="1" smtClean="0"/>
              <a:t>Y</a:t>
            </a:r>
            <a:r>
              <a:rPr lang="it-IT" sz="1400" dirty="0" smtClean="0"/>
              <a:t>	=	anno su anno</a:t>
            </a:r>
          </a:p>
          <a:p>
            <a:pPr>
              <a:tabLst>
                <a:tab pos="1076325" algn="l"/>
                <a:tab pos="1257300" algn="l"/>
              </a:tabLst>
            </a:pPr>
            <a:r>
              <a:rPr lang="it-IT" sz="1400" dirty="0" err="1" smtClean="0"/>
              <a:t>VRac</a:t>
            </a:r>
            <a:r>
              <a:rPr lang="it-IT" sz="1400" dirty="0" smtClean="0"/>
              <a:t>	=	variazione reale annua composta (di un determinato “valore”: viene espressa in %)</a:t>
            </a:r>
          </a:p>
          <a:p>
            <a:pPr>
              <a:tabLst>
                <a:tab pos="1076325" algn="l"/>
                <a:tab pos="1257300" algn="l"/>
              </a:tabLst>
            </a:pPr>
            <a:r>
              <a:rPr lang="it-IT" sz="1400" dirty="0" smtClean="0"/>
              <a:t>VP	=	variazione dei prezzi per inflazione (viene espressa in %)</a:t>
            </a:r>
          </a:p>
          <a:p>
            <a:pPr>
              <a:tabLst>
                <a:tab pos="1076325" algn="l"/>
                <a:tab pos="1257300" algn="l"/>
              </a:tabLst>
            </a:pPr>
            <a:r>
              <a:rPr lang="it-IT" sz="1400" dirty="0" err="1" smtClean="0"/>
              <a:t>VPac</a:t>
            </a:r>
            <a:r>
              <a:rPr lang="it-IT" sz="1400" dirty="0" smtClean="0"/>
              <a:t>	=	variazione dei prezzi annua composta</a:t>
            </a:r>
          </a:p>
          <a:p>
            <a:pPr>
              <a:tabLst>
                <a:tab pos="1076325" algn="l"/>
                <a:tab pos="1257300" algn="l"/>
              </a:tabLst>
            </a:pPr>
            <a:r>
              <a:rPr lang="it-IT" sz="1400" dirty="0" err="1" smtClean="0"/>
              <a:t>VNaMAX</a:t>
            </a:r>
            <a:r>
              <a:rPr lang="it-IT" sz="1400" dirty="0" smtClean="0"/>
              <a:t>	=	variazione negativa annua massima (% y/</a:t>
            </a:r>
            <a:r>
              <a:rPr lang="it-IT" sz="1400" dirty="0" err="1" smtClean="0"/>
              <a:t>y</a:t>
            </a:r>
            <a:r>
              <a:rPr lang="it-IT" sz="1400" dirty="0" smtClean="0"/>
              <a:t>)</a:t>
            </a:r>
          </a:p>
          <a:p>
            <a:pPr>
              <a:tabLst>
                <a:tab pos="1076325" algn="l"/>
                <a:tab pos="1257300" algn="l"/>
              </a:tabLst>
            </a:pPr>
            <a:r>
              <a:rPr lang="it-IT" sz="1400" dirty="0" err="1" smtClean="0"/>
              <a:t>VPaMAX</a:t>
            </a:r>
            <a:r>
              <a:rPr lang="it-IT" sz="1400" dirty="0" smtClean="0"/>
              <a:t>	=	variazione positiva annua massima (% y/</a:t>
            </a:r>
            <a:r>
              <a:rPr lang="it-IT" sz="1400" dirty="0" err="1" smtClean="0"/>
              <a:t>y</a:t>
            </a:r>
            <a:r>
              <a:rPr lang="it-IT" sz="1400" dirty="0" smtClean="0"/>
              <a:t>)</a:t>
            </a:r>
          </a:p>
          <a:p>
            <a:pPr>
              <a:tabLst>
                <a:tab pos="1076325" algn="l"/>
                <a:tab pos="1257300" algn="l"/>
              </a:tabLst>
            </a:pPr>
            <a:r>
              <a:rPr lang="it-IT" sz="1400" dirty="0" smtClean="0">
                <a:sym typeface="Symbol"/>
              </a:rPr>
              <a:t></a:t>
            </a:r>
            <a:r>
              <a:rPr lang="it-IT" sz="1400" dirty="0" smtClean="0"/>
              <a:t> (sigma)	=	deviazione standard, misura della volatilità di una variabile</a:t>
            </a:r>
            <a:endParaRPr lang="it-IT" sz="1400" dirty="0"/>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Rettangolo 3"/>
          <p:cNvSpPr/>
          <p:nvPr/>
        </p:nvSpPr>
        <p:spPr>
          <a:xfrm>
            <a:off x="3850534" y="1168400"/>
            <a:ext cx="3138680" cy="307777"/>
          </a:xfrm>
          <a:prstGeom prst="rect">
            <a:avLst/>
          </a:prstGeom>
        </p:spPr>
        <p:txBody>
          <a:bodyPr wrap="none">
            <a:spAutoFit/>
          </a:bodyPr>
          <a:lstStyle/>
          <a:p>
            <a:r>
              <a:rPr lang="it-IT" sz="1400" b="1" dirty="0" smtClean="0">
                <a:solidFill>
                  <a:srgbClr val="004494"/>
                </a:solidFill>
                <a:latin typeface="Arial Black" pitchFamily="34" charset="0"/>
              </a:rPr>
              <a:t>Acronimi, simboli e definizioni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993775" y="2111375"/>
            <a:ext cx="8296275"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it-IT" sz="1400" dirty="0" smtClean="0"/>
              <a:t>Questo Studio non intende consigliare o sconsigliare investimenti in Azioni quotate o in immobili (residenziali o non residenziali) in Italia o in USA, ma ha solamente lo scopo di analizzare quanto accaduto nel periodo 1963-2017 (30 giugno) nei quattro mercati esaminati.</a:t>
            </a:r>
          </a:p>
          <a:p>
            <a:pPr algn="just"/>
            <a:r>
              <a:rPr lang="it-IT" sz="1400" dirty="0" smtClean="0"/>
              <a:t>Si ricorda che le prestazioni realizzate in passato da una certa categoria (o </a:t>
            </a:r>
            <a:r>
              <a:rPr lang="it-IT" sz="1400" dirty="0" err="1" smtClean="0"/>
              <a:t>Asset</a:t>
            </a:r>
            <a:r>
              <a:rPr lang="it-IT" sz="1400" dirty="0" smtClean="0"/>
              <a:t> </a:t>
            </a:r>
            <a:r>
              <a:rPr lang="it-IT" sz="1400" dirty="0" err="1" smtClean="0"/>
              <a:t>Class</a:t>
            </a:r>
            <a:r>
              <a:rPr lang="it-IT" sz="1400" dirty="0" smtClean="0"/>
              <a:t>) di investimenti - e in questo Studio evidenziate - non possono e non devono essere considerate con certezza ripetibili in futuro.</a:t>
            </a:r>
          </a:p>
          <a:p>
            <a:pPr algn="just"/>
            <a:endParaRPr lang="it-IT" sz="1400" dirty="0" smtClean="0"/>
          </a:p>
          <a:p>
            <a:pPr algn="just"/>
            <a:r>
              <a:rPr lang="it-IT" sz="1400" dirty="0" smtClean="0"/>
              <a:t>Per ogni investimento (mobiliare e/o immobiliare) dovrà essere eventualmente interpellato (prima di effettuare l’investimento) un consulente mobiliare esperto nello specifico mercato di riferimento per l’investimento in azioni quotate o in fondi mobiliari, etc. e un consulente immobiliare esperto nello specifico mercato di riferimento (residenziale, non residenziale, in Italia o all’estero) per l’investimento in immobili o in fondi di investimento immobiliare.</a:t>
            </a:r>
          </a:p>
          <a:p>
            <a:pPr algn="just"/>
            <a:r>
              <a:rPr lang="it-IT" sz="1400" dirty="0" smtClean="0"/>
              <a:t> </a:t>
            </a:r>
            <a:endParaRPr lang="it-IT" sz="1400" dirty="0"/>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4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Rettangolo 3"/>
          <p:cNvSpPr/>
          <p:nvPr/>
        </p:nvSpPr>
        <p:spPr>
          <a:xfrm>
            <a:off x="4499942" y="1168400"/>
            <a:ext cx="1283941" cy="307777"/>
          </a:xfrm>
          <a:prstGeom prst="rect">
            <a:avLst/>
          </a:prstGeom>
        </p:spPr>
        <p:txBody>
          <a:bodyPr wrap="none">
            <a:spAutoFit/>
          </a:bodyPr>
          <a:lstStyle/>
          <a:p>
            <a:pPr algn="just"/>
            <a:r>
              <a:rPr lang="it-IT" sz="1400" b="1" dirty="0" smtClean="0">
                <a:solidFill>
                  <a:srgbClr val="004494"/>
                </a:solidFill>
                <a:latin typeface="Arial Black" pitchFamily="34" charset="0"/>
              </a:rPr>
              <a:t>Avvertenza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1001222" y="1599370"/>
            <a:ext cx="842535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tabLst>
                <a:tab pos="4305300" algn="l"/>
                <a:tab pos="5743575" algn="l"/>
              </a:tabLst>
            </a:pPr>
            <a:r>
              <a:rPr lang="it-IT" sz="1400" b="1" dirty="0" smtClean="0"/>
              <a:t>	Italia	USA</a:t>
            </a:r>
          </a:p>
          <a:p>
            <a:pPr algn="just">
              <a:tabLst>
                <a:tab pos="4305300" algn="l"/>
                <a:tab pos="5743575" algn="l"/>
              </a:tabLst>
            </a:pPr>
            <a:endParaRPr lang="it-IT" sz="1400" b="1" dirty="0" smtClean="0"/>
          </a:p>
          <a:p>
            <a:pPr algn="just">
              <a:tabLst>
                <a:tab pos="4305300" algn="l"/>
                <a:tab pos="5743575" algn="l"/>
              </a:tabLst>
            </a:pPr>
            <a:r>
              <a:rPr lang="it-IT" sz="1400" dirty="0" smtClean="0"/>
              <a:t>VP totale in 54,5 y (base fine 1962 = 1,0)	24,5	8,1</a:t>
            </a:r>
          </a:p>
          <a:p>
            <a:pPr algn="just">
              <a:tabLst>
                <a:tab pos="4305300" algn="l"/>
                <a:tab pos="5743575" algn="l"/>
              </a:tabLst>
            </a:pPr>
            <a:endParaRPr lang="it-IT" sz="1400" dirty="0" smtClean="0"/>
          </a:p>
          <a:p>
            <a:pPr algn="just">
              <a:tabLst>
                <a:tab pos="4305300" algn="l"/>
                <a:tab pos="5743575" algn="l"/>
              </a:tabLst>
            </a:pPr>
            <a:r>
              <a:rPr lang="it-IT" sz="1400" dirty="0" smtClean="0"/>
              <a:t>Rapporto della VP totale	</a:t>
            </a:r>
            <a:r>
              <a:rPr lang="it-IT" b="1" dirty="0" smtClean="0"/>
              <a:t>3,0</a:t>
            </a:r>
            <a:r>
              <a:rPr lang="it-IT" sz="1400" dirty="0" smtClean="0"/>
              <a:t>	1,0</a:t>
            </a:r>
          </a:p>
          <a:p>
            <a:pPr algn="just">
              <a:tabLst>
                <a:tab pos="4305300" algn="l"/>
                <a:tab pos="5743575" algn="l"/>
              </a:tabLst>
            </a:pPr>
            <a:endParaRPr lang="it-IT" sz="1400" dirty="0" smtClean="0"/>
          </a:p>
          <a:p>
            <a:pPr algn="just">
              <a:tabLst>
                <a:tab pos="4305300" algn="l"/>
                <a:tab pos="5743575" algn="l"/>
              </a:tabLst>
            </a:pPr>
            <a:r>
              <a:rPr lang="it-IT" sz="1400" dirty="0" smtClean="0"/>
              <a:t>VP ac	+ 6,05%	+ 3,92%</a:t>
            </a:r>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1914525" y="1164257"/>
            <a:ext cx="6437313" cy="304699"/>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kern="0" dirty="0" smtClean="0">
                <a:solidFill>
                  <a:srgbClr val="004494"/>
                </a:solidFill>
                <a:latin typeface="Arial Black" pitchFamily="34" charset="0"/>
              </a:rPr>
              <a:t>Inflazione </a:t>
            </a:r>
            <a:r>
              <a:rPr lang="it-IT" kern="0" dirty="0" smtClean="0">
                <a:solidFill>
                  <a:srgbClr val="004494"/>
                </a:solidFill>
                <a:latin typeface="Arial Black" pitchFamily="34" charset="0"/>
                <a:ea typeface="+mj-ea"/>
                <a:cs typeface="+mj-cs"/>
              </a:rPr>
              <a:t>1963 – 201</a:t>
            </a:r>
            <a:r>
              <a:rPr lang="it-IT" kern="0" dirty="0" smtClean="0">
                <a:solidFill>
                  <a:srgbClr val="004494"/>
                </a:solidFill>
                <a:latin typeface="Arial Black" pitchFamily="34" charset="0"/>
              </a:rPr>
              <a:t>7 </a:t>
            </a:r>
            <a:r>
              <a:rPr lang="it-IT" sz="1400" kern="0" dirty="0" smtClean="0">
                <a:solidFill>
                  <a:srgbClr val="004494"/>
                </a:solidFill>
                <a:cs typeface="Arial" pitchFamily="34" charset="0"/>
              </a:rPr>
              <a:t>(30 giugno)</a:t>
            </a:r>
            <a:r>
              <a:rPr lang="it-IT" kern="0" dirty="0" smtClean="0">
                <a:solidFill>
                  <a:srgbClr val="004494"/>
                </a:solidFill>
                <a:latin typeface="Arial Black" pitchFamily="34" charset="0"/>
              </a:rPr>
              <a:t> </a:t>
            </a:r>
            <a:endParaRPr lang="it-IT" kern="0" dirty="0" smtClean="0">
              <a:solidFill>
                <a:srgbClr val="004494"/>
              </a:solidFill>
              <a:latin typeface="Arial Black" pitchFamily="34" charset="0"/>
              <a:ea typeface="+mj-ea"/>
              <a:cs typeface="+mj-cs"/>
            </a:endParaRPr>
          </a:p>
        </p:txBody>
      </p:sp>
      <p:sp>
        <p:nvSpPr>
          <p:cNvPr id="5" name="Rectangle 5"/>
          <p:cNvSpPr>
            <a:spLocks noChangeArrowheads="1"/>
          </p:cNvSpPr>
          <p:nvPr/>
        </p:nvSpPr>
        <p:spPr bwMode="auto">
          <a:xfrm>
            <a:off x="2468317" y="4310363"/>
            <a:ext cx="584700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714375" algn="l"/>
                <a:tab pos="4305300" algn="l"/>
                <a:tab pos="5743575" algn="l"/>
              </a:tabLst>
            </a:pPr>
            <a:r>
              <a:rPr lang="it-IT" sz="1400" dirty="0" smtClean="0"/>
              <a:t>1963	1 </a:t>
            </a:r>
            <a:r>
              <a:rPr lang="it-IT" sz="1400" dirty="0" err="1" smtClean="0"/>
              <a:t>US$</a:t>
            </a:r>
            <a:r>
              <a:rPr lang="it-IT" sz="1400" dirty="0" smtClean="0"/>
              <a:t> = 0,321 Euro = 621,5 Lit.</a:t>
            </a:r>
          </a:p>
          <a:p>
            <a:pPr algn="just">
              <a:tabLst>
                <a:tab pos="714375" algn="l"/>
                <a:tab pos="4305300" algn="l"/>
                <a:tab pos="5743575" algn="l"/>
              </a:tabLst>
            </a:pPr>
            <a:endParaRPr lang="it-IT" sz="1400" dirty="0" smtClean="0"/>
          </a:p>
          <a:p>
            <a:pPr algn="just">
              <a:tabLst>
                <a:tab pos="714375" algn="l"/>
                <a:tab pos="4305300" algn="l"/>
                <a:tab pos="5743575" algn="l"/>
              </a:tabLst>
            </a:pPr>
            <a:r>
              <a:rPr lang="it-IT" sz="1400" dirty="0" smtClean="0"/>
              <a:t>2017	1 </a:t>
            </a:r>
            <a:r>
              <a:rPr lang="it-IT" sz="1400" dirty="0" err="1" smtClean="0"/>
              <a:t>US$</a:t>
            </a:r>
            <a:r>
              <a:rPr lang="it-IT" sz="1400" dirty="0" smtClean="0"/>
              <a:t> = 0,876 Euro</a:t>
            </a:r>
          </a:p>
          <a:p>
            <a:pPr algn="just">
              <a:tabLst>
                <a:tab pos="714375" algn="l"/>
                <a:tab pos="4305300" algn="l"/>
                <a:tab pos="5743575" algn="l"/>
              </a:tabLst>
            </a:pPr>
            <a:endParaRPr lang="it-IT" sz="1400" dirty="0" smtClean="0"/>
          </a:p>
          <a:p>
            <a:pPr algn="just">
              <a:tabLst>
                <a:tab pos="714375" algn="l"/>
                <a:tab pos="4305300" algn="l"/>
                <a:tab pos="5743575" algn="l"/>
              </a:tabLst>
            </a:pPr>
            <a:r>
              <a:rPr lang="it-IT" sz="1400" dirty="0" smtClean="0"/>
              <a:t>Rivalutazione di </a:t>
            </a:r>
            <a:r>
              <a:rPr lang="it-IT" sz="1400" dirty="0" err="1" smtClean="0"/>
              <a:t>US$</a:t>
            </a:r>
            <a:r>
              <a:rPr lang="it-IT" sz="1400" dirty="0" smtClean="0"/>
              <a:t> su Euro/</a:t>
            </a:r>
            <a:r>
              <a:rPr lang="it-IT" sz="1400" dirty="0" err="1" smtClean="0"/>
              <a:t>Lit</a:t>
            </a:r>
            <a:r>
              <a:rPr lang="it-IT" sz="1400" dirty="0" smtClean="0"/>
              <a:t>.  da 1963 a 2017 =</a:t>
            </a:r>
            <a:r>
              <a:rPr lang="it-IT" sz="1400" b="1" dirty="0" smtClean="0"/>
              <a:t> </a:t>
            </a:r>
            <a:r>
              <a:rPr lang="it-IT" b="1" dirty="0" smtClean="0"/>
              <a:t>2,73</a:t>
            </a:r>
            <a:r>
              <a:rPr lang="it-IT" sz="1400" b="1" dirty="0" smtClean="0"/>
              <a:t> volte</a:t>
            </a:r>
          </a:p>
        </p:txBody>
      </p:sp>
      <p:sp>
        <p:nvSpPr>
          <p:cNvPr id="6" name="CasellaDiTesto 5"/>
          <p:cNvSpPr txBox="1"/>
          <p:nvPr/>
        </p:nvSpPr>
        <p:spPr bwMode="auto">
          <a:xfrm>
            <a:off x="1922463" y="3724651"/>
            <a:ext cx="6437313" cy="289310"/>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kern="0" dirty="0" smtClean="0">
                <a:solidFill>
                  <a:srgbClr val="004494"/>
                </a:solidFill>
                <a:latin typeface="Arial Black" pitchFamily="34" charset="0"/>
              </a:rPr>
              <a:t>Cambi tra valute </a:t>
            </a:r>
            <a:r>
              <a:rPr lang="it-IT" kern="0" dirty="0" smtClean="0">
                <a:solidFill>
                  <a:srgbClr val="004494"/>
                </a:solidFill>
                <a:latin typeface="Arial Black" pitchFamily="34" charset="0"/>
                <a:ea typeface="+mj-ea"/>
                <a:cs typeface="+mj-cs"/>
              </a:rPr>
              <a:t>1963 – 201</a:t>
            </a:r>
            <a:r>
              <a:rPr lang="it-IT" kern="0" dirty="0" smtClean="0">
                <a:solidFill>
                  <a:srgbClr val="004494"/>
                </a:solidFill>
                <a:latin typeface="Arial Black" pitchFamily="34" charset="0"/>
              </a:rPr>
              <a:t>7 </a:t>
            </a:r>
            <a:r>
              <a:rPr lang="it-IT" sz="1400" kern="0" dirty="0" smtClean="0">
                <a:solidFill>
                  <a:srgbClr val="004494"/>
                </a:solidFill>
                <a:cs typeface="Arial" pitchFamily="34" charset="0"/>
              </a:rPr>
              <a:t>(30 giugno) </a:t>
            </a:r>
            <a:endParaRPr lang="it-IT" kern="0" dirty="0" smtClean="0">
              <a:solidFill>
                <a:srgbClr val="004494"/>
              </a:solidFill>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933451" y="1901848"/>
            <a:ext cx="840898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1617663" algn="l"/>
                <a:tab pos="4305300" algn="l"/>
              </a:tabLst>
            </a:pPr>
            <a:r>
              <a:rPr lang="it-IT" sz="1400" b="1" dirty="0" smtClean="0"/>
              <a:t>	Azioni Quotate	Immobili Residenziali</a:t>
            </a:r>
          </a:p>
          <a:p>
            <a:pPr algn="just"/>
            <a:endParaRPr lang="it-IT" sz="1400" b="1" dirty="0" smtClean="0"/>
          </a:p>
          <a:p>
            <a:pPr algn="just"/>
            <a:endParaRPr lang="it-IT" sz="1400" b="1" dirty="0" smtClean="0"/>
          </a:p>
          <a:p>
            <a:pPr algn="just">
              <a:tabLst>
                <a:tab pos="1619250" algn="l"/>
                <a:tab pos="1790700" algn="l"/>
                <a:tab pos="4305300" algn="l"/>
                <a:tab pos="5743575" algn="l"/>
                <a:tab pos="5924550" algn="l"/>
              </a:tabLst>
            </a:pPr>
            <a:r>
              <a:rPr lang="it-IT" sz="1400" dirty="0" smtClean="0"/>
              <a:t>TRR	+	in 31 y	PIR	+	in 25 y</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smtClean="0"/>
              <a:t>TRR	-	in 24 y	PIR	-	in 30 y</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smtClean="0"/>
              <a:t>ITRRAQ	+	47,3% (in 54,5 y)	IPIR	+	151,9% (in 54,5 y)</a:t>
            </a:r>
          </a:p>
          <a:p>
            <a:pPr algn="just">
              <a:tabLst>
                <a:tab pos="1619250" algn="l"/>
                <a:tab pos="1790700" algn="l"/>
                <a:tab pos="4305300" algn="l"/>
                <a:tab pos="5743575" algn="l"/>
                <a:tab pos="5924550" algn="l"/>
              </a:tabLst>
            </a:pPr>
            <a:endParaRPr lang="it-IT" sz="1400" strike="sngStrike" dirty="0" smtClean="0"/>
          </a:p>
          <a:p>
            <a:pPr algn="just">
              <a:tabLst>
                <a:tab pos="1619250" algn="l"/>
                <a:tab pos="1790700" algn="l"/>
                <a:tab pos="4305300" algn="l"/>
                <a:tab pos="5743575" algn="l"/>
                <a:tab pos="5924550" algn="l"/>
              </a:tabLst>
            </a:pPr>
            <a:r>
              <a:rPr lang="it-IT" sz="1400" dirty="0" err="1" smtClean="0"/>
              <a:t>VRac</a:t>
            </a:r>
            <a:r>
              <a:rPr lang="it-IT" sz="1400" dirty="0" smtClean="0"/>
              <a:t> (AQ)	+	0,71%	</a:t>
            </a:r>
            <a:r>
              <a:rPr lang="it-IT" sz="1400" dirty="0" err="1" smtClean="0"/>
              <a:t>VRac</a:t>
            </a:r>
            <a:r>
              <a:rPr lang="it-IT" sz="1400" dirty="0" smtClean="0"/>
              <a:t> (IR)	+	1,71%</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err="1" smtClean="0"/>
              <a:t>VNaMAX</a:t>
            </a:r>
            <a:r>
              <a:rPr lang="it-IT" sz="1400" dirty="0" smtClean="0"/>
              <a:t> (AQ)	-	48,5% (2008)	</a:t>
            </a:r>
            <a:r>
              <a:rPr lang="it-IT" sz="1400" dirty="0" err="1" smtClean="0"/>
              <a:t>VNaMAX</a:t>
            </a:r>
            <a:r>
              <a:rPr lang="it-IT" sz="1400" dirty="0" smtClean="0"/>
              <a:t> (IR) 	-	9,0% (1983)</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err="1" smtClean="0"/>
              <a:t>VPaMAX</a:t>
            </a:r>
            <a:r>
              <a:rPr lang="it-IT" sz="1400" dirty="0" smtClean="0"/>
              <a:t> (AQ)	+	83,9% (1985)	</a:t>
            </a:r>
            <a:r>
              <a:rPr lang="it-IT" sz="1400" dirty="0" err="1" smtClean="0"/>
              <a:t>VPaMAX</a:t>
            </a:r>
            <a:r>
              <a:rPr lang="it-IT" sz="1400" dirty="0" smtClean="0"/>
              <a:t> (IR) 	+	35,8% (1974)</a:t>
            </a:r>
          </a:p>
          <a:p>
            <a:pPr algn="just"/>
            <a:endParaRPr lang="it-IT" sz="1400" dirty="0" smtClean="0"/>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655638" y="1160695"/>
            <a:ext cx="8972550" cy="304699"/>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kern="0" dirty="0" smtClean="0">
                <a:solidFill>
                  <a:srgbClr val="004494"/>
                </a:solidFill>
                <a:latin typeface="Arial Black" pitchFamily="34" charset="0"/>
              </a:rPr>
              <a:t>Italia </a:t>
            </a:r>
            <a:r>
              <a:rPr lang="it-IT" kern="0" dirty="0" smtClean="0">
                <a:solidFill>
                  <a:srgbClr val="004494"/>
                </a:solidFill>
                <a:latin typeface="Arial Black" pitchFamily="34" charset="0"/>
                <a:ea typeface="+mj-ea"/>
                <a:cs typeface="+mj-cs"/>
              </a:rPr>
              <a:t>1963 – 201</a:t>
            </a:r>
            <a:r>
              <a:rPr lang="it-IT" kern="0" dirty="0" smtClean="0">
                <a:solidFill>
                  <a:srgbClr val="004494"/>
                </a:solidFill>
                <a:latin typeface="Arial Black" pitchFamily="34" charset="0"/>
              </a:rPr>
              <a:t>7 </a:t>
            </a:r>
            <a:r>
              <a:rPr lang="it-IT" sz="1400" kern="0" dirty="0" smtClean="0">
                <a:solidFill>
                  <a:srgbClr val="004494"/>
                </a:solidFill>
                <a:cs typeface="Arial" pitchFamily="34" charset="0"/>
              </a:rPr>
              <a:t>(30 giugno)</a:t>
            </a:r>
            <a:r>
              <a:rPr lang="it-IT" kern="0" dirty="0" smtClean="0">
                <a:solidFill>
                  <a:srgbClr val="004494"/>
                </a:solidFill>
                <a:latin typeface="Arial Black" pitchFamily="34" charset="0"/>
              </a:rPr>
              <a:t> </a:t>
            </a:r>
            <a:endParaRPr lang="it-IT" kern="0" dirty="0" smtClean="0">
              <a:solidFill>
                <a:srgbClr val="004494"/>
              </a:solidFill>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933451" y="1901848"/>
            <a:ext cx="840898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1617663" algn="l"/>
                <a:tab pos="4305300" algn="l"/>
              </a:tabLst>
            </a:pPr>
            <a:r>
              <a:rPr lang="it-IT" sz="1400" b="1" dirty="0" smtClean="0"/>
              <a:t>	Azioni Quotate	Immobili Residenziali</a:t>
            </a:r>
          </a:p>
          <a:p>
            <a:pPr algn="just"/>
            <a:endParaRPr lang="it-IT" sz="1400" b="1" dirty="0" smtClean="0"/>
          </a:p>
          <a:p>
            <a:pPr algn="just"/>
            <a:endParaRPr lang="it-IT" sz="1400" b="1" dirty="0" smtClean="0"/>
          </a:p>
          <a:p>
            <a:pPr algn="just">
              <a:tabLst>
                <a:tab pos="1619250" algn="l"/>
                <a:tab pos="1790700" algn="l"/>
                <a:tab pos="4305300" algn="l"/>
                <a:tab pos="5743575" algn="l"/>
                <a:tab pos="5924550" algn="l"/>
              </a:tabLst>
            </a:pPr>
            <a:r>
              <a:rPr lang="it-IT" sz="1400" dirty="0" smtClean="0"/>
              <a:t>TRR	+	in 40 y	PIR	+	in 30 y</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smtClean="0"/>
              <a:t>TRR	-	in 15 y	PIR	-	in 25 y</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smtClean="0"/>
              <a:t>ITRRAQ	+	2.337,3% (in 54,5 y)	IPIR	+	50,9% (in 54,5 y)</a:t>
            </a:r>
          </a:p>
          <a:p>
            <a:pPr algn="just">
              <a:tabLst>
                <a:tab pos="1619250" algn="l"/>
                <a:tab pos="1790700" algn="l"/>
                <a:tab pos="4305300" algn="l"/>
                <a:tab pos="5743575" algn="l"/>
                <a:tab pos="5924550" algn="l"/>
              </a:tabLst>
            </a:pPr>
            <a:endParaRPr lang="it-IT" sz="1400" strike="sngStrike" dirty="0" smtClean="0"/>
          </a:p>
          <a:p>
            <a:pPr algn="just">
              <a:tabLst>
                <a:tab pos="1619250" algn="l"/>
                <a:tab pos="1790700" algn="l"/>
                <a:tab pos="4305300" algn="l"/>
                <a:tab pos="5743575" algn="l"/>
                <a:tab pos="5924550" algn="l"/>
              </a:tabLst>
            </a:pPr>
            <a:r>
              <a:rPr lang="it-IT" sz="1400" dirty="0" err="1" smtClean="0"/>
              <a:t>VRac</a:t>
            </a:r>
            <a:r>
              <a:rPr lang="it-IT" sz="1400" dirty="0" smtClean="0"/>
              <a:t> (AQ)	+	6,03%	</a:t>
            </a:r>
            <a:r>
              <a:rPr lang="it-IT" sz="1400" dirty="0" err="1" smtClean="0"/>
              <a:t>VRac</a:t>
            </a:r>
            <a:r>
              <a:rPr lang="it-IT" sz="1400" dirty="0" smtClean="0"/>
              <a:t> (IR)	+	0,76%</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err="1" smtClean="0"/>
              <a:t>VNaMAX</a:t>
            </a:r>
            <a:r>
              <a:rPr lang="it-IT" sz="1400" dirty="0" smtClean="0"/>
              <a:t> (AQ)	-	39,3% (2008)	</a:t>
            </a:r>
            <a:r>
              <a:rPr lang="it-IT" sz="1400" dirty="0" err="1" smtClean="0"/>
              <a:t>VNaMAX</a:t>
            </a:r>
            <a:r>
              <a:rPr lang="it-IT" sz="1400" dirty="0" smtClean="0"/>
              <a:t> (IR) 	-	15,3% (2008)</a:t>
            </a:r>
          </a:p>
          <a:p>
            <a:pPr algn="just">
              <a:tabLst>
                <a:tab pos="1619250" algn="l"/>
                <a:tab pos="1790700" algn="l"/>
                <a:tab pos="4305300" algn="l"/>
                <a:tab pos="5743575" algn="l"/>
                <a:tab pos="5924550" algn="l"/>
              </a:tabLst>
            </a:pPr>
            <a:endParaRPr lang="it-IT" sz="1400" dirty="0" smtClean="0"/>
          </a:p>
          <a:p>
            <a:pPr algn="just">
              <a:tabLst>
                <a:tab pos="1619250" algn="l"/>
                <a:tab pos="1790700" algn="l"/>
                <a:tab pos="4305300" algn="l"/>
                <a:tab pos="5743575" algn="l"/>
                <a:tab pos="5924550" algn="l"/>
              </a:tabLst>
            </a:pPr>
            <a:r>
              <a:rPr lang="it-IT" sz="1400" dirty="0" err="1" smtClean="0"/>
              <a:t>VPaMAX</a:t>
            </a:r>
            <a:r>
              <a:rPr lang="it-IT" sz="1400" dirty="0" smtClean="0"/>
              <a:t> (AQ)	+	33,8% (1995)	</a:t>
            </a:r>
            <a:r>
              <a:rPr lang="it-IT" sz="1400" dirty="0" err="1" smtClean="0"/>
              <a:t>VPaMAX</a:t>
            </a:r>
            <a:r>
              <a:rPr lang="it-IT" sz="1400" dirty="0" smtClean="0"/>
              <a:t> (IR) 	+	10,7% (2004)</a:t>
            </a:r>
          </a:p>
          <a:p>
            <a:pPr algn="just"/>
            <a:endParaRPr lang="it-IT" sz="1400" dirty="0" smtClean="0"/>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655638" y="1160695"/>
            <a:ext cx="8972550" cy="304699"/>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kern="0" dirty="0" smtClean="0">
                <a:solidFill>
                  <a:srgbClr val="004494"/>
                </a:solidFill>
                <a:latin typeface="Arial Black" pitchFamily="34" charset="0"/>
              </a:rPr>
              <a:t>USA </a:t>
            </a:r>
            <a:r>
              <a:rPr lang="it-IT" kern="0" dirty="0" smtClean="0">
                <a:solidFill>
                  <a:srgbClr val="004494"/>
                </a:solidFill>
                <a:latin typeface="Arial Black" pitchFamily="34" charset="0"/>
                <a:ea typeface="+mj-ea"/>
                <a:cs typeface="+mj-cs"/>
              </a:rPr>
              <a:t>1963 – 201</a:t>
            </a:r>
            <a:r>
              <a:rPr lang="it-IT" kern="0" dirty="0" smtClean="0">
                <a:solidFill>
                  <a:srgbClr val="004494"/>
                </a:solidFill>
                <a:latin typeface="Arial Black" pitchFamily="34" charset="0"/>
              </a:rPr>
              <a:t>7 </a:t>
            </a:r>
            <a:r>
              <a:rPr lang="it-IT" sz="1400" kern="0" dirty="0" smtClean="0">
                <a:solidFill>
                  <a:srgbClr val="004494"/>
                </a:solidFill>
                <a:cs typeface="Arial" pitchFamily="34" charset="0"/>
              </a:rPr>
              <a:t>(30 giugno)</a:t>
            </a:r>
            <a:r>
              <a:rPr lang="it-IT" kern="0" dirty="0" smtClean="0">
                <a:solidFill>
                  <a:srgbClr val="004494"/>
                </a:solidFill>
                <a:latin typeface="Arial Black" pitchFamily="34" charset="0"/>
              </a:rPr>
              <a:t> </a:t>
            </a:r>
            <a:endParaRPr lang="it-IT" kern="0" dirty="0" smtClean="0">
              <a:solidFill>
                <a:srgbClr val="004494"/>
              </a:solidFill>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2019301" y="1904111"/>
            <a:ext cx="6923087"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tabLst>
                <a:tab pos="2781300" algn="l"/>
                <a:tab pos="5019675" algn="l"/>
              </a:tabLst>
            </a:pPr>
            <a:r>
              <a:rPr lang="it-IT" sz="1400" b="1" dirty="0" smtClean="0"/>
              <a:t>	Italia	USA</a:t>
            </a:r>
          </a:p>
          <a:p>
            <a:pPr algn="just">
              <a:tabLst>
                <a:tab pos="2781300" algn="l"/>
                <a:tab pos="5019675" algn="l"/>
              </a:tabLst>
            </a:pPr>
            <a:endParaRPr lang="it-IT" sz="1400" b="1" dirty="0" smtClean="0"/>
          </a:p>
          <a:p>
            <a:pPr algn="just">
              <a:tabLst>
                <a:tab pos="2781300" algn="l"/>
                <a:tab pos="5019675" algn="l"/>
              </a:tabLst>
            </a:pPr>
            <a:endParaRPr lang="it-IT" sz="1400" b="1" dirty="0" smtClean="0"/>
          </a:p>
          <a:p>
            <a:pPr algn="just">
              <a:tabLst>
                <a:tab pos="2962275" algn="dec"/>
                <a:tab pos="5200650" algn="dec"/>
              </a:tabLst>
            </a:pPr>
            <a:r>
              <a:rPr lang="it-IT" sz="1400" dirty="0" err="1" smtClean="0"/>
              <a:t>TRRacAQ</a:t>
            </a:r>
            <a:r>
              <a:rPr lang="it-IT" sz="1400" dirty="0" smtClean="0"/>
              <a:t>	0,71%	</a:t>
            </a:r>
            <a:r>
              <a:rPr lang="it-IT" sz="1400" dirty="0" smtClean="0"/>
              <a:t>6,03%</a:t>
            </a:r>
            <a:endParaRPr lang="it-IT" sz="1400" dirty="0" smtClean="0"/>
          </a:p>
          <a:p>
            <a:pPr algn="just">
              <a:tabLst>
                <a:tab pos="2962275" algn="dec"/>
                <a:tab pos="5200650" algn="dec"/>
              </a:tabLst>
            </a:pPr>
            <a:endParaRPr lang="it-IT" sz="1400" dirty="0" smtClean="0"/>
          </a:p>
          <a:p>
            <a:pPr algn="just">
              <a:tabLst>
                <a:tab pos="2962275" algn="dec"/>
                <a:tab pos="5200650" algn="dec"/>
              </a:tabLst>
            </a:pPr>
            <a:r>
              <a:rPr lang="it-IT" sz="1400" dirty="0" smtClean="0"/>
              <a:t>SIGMA TRRAQ	26,38	16,44</a:t>
            </a:r>
          </a:p>
          <a:p>
            <a:pPr algn="just">
              <a:tabLst>
                <a:tab pos="2962275" algn="dec"/>
                <a:tab pos="5200650" algn="dec"/>
              </a:tabLst>
            </a:pPr>
            <a:endParaRPr lang="it-IT" sz="1400" dirty="0" smtClean="0"/>
          </a:p>
          <a:p>
            <a:pPr algn="just">
              <a:tabLst>
                <a:tab pos="2962275" algn="dec"/>
                <a:tab pos="5200650" algn="dec"/>
              </a:tabLst>
            </a:pPr>
            <a:r>
              <a:rPr lang="it-IT" sz="1400" dirty="0" err="1" smtClean="0"/>
              <a:t>PIRac</a:t>
            </a:r>
            <a:r>
              <a:rPr lang="it-IT" sz="1400" dirty="0" smtClean="0"/>
              <a:t>	1,71%	0,76%</a:t>
            </a:r>
          </a:p>
          <a:p>
            <a:pPr algn="just">
              <a:tabLst>
                <a:tab pos="2962275" algn="dec"/>
                <a:tab pos="5200650" algn="dec"/>
              </a:tabLst>
            </a:pPr>
            <a:endParaRPr lang="it-IT" sz="1400" dirty="0" smtClean="0"/>
          </a:p>
          <a:p>
            <a:pPr algn="just">
              <a:tabLst>
                <a:tab pos="2962275" algn="dec"/>
                <a:tab pos="5200650" algn="dec"/>
              </a:tabLst>
            </a:pPr>
            <a:r>
              <a:rPr lang="it-IT" sz="1400" dirty="0" smtClean="0"/>
              <a:t>SIGMA PIR	9,53	4,93</a:t>
            </a:r>
          </a:p>
          <a:p>
            <a:pPr algn="just"/>
            <a:endParaRPr lang="it-IT" sz="1400" dirty="0" smtClean="0"/>
          </a:p>
        </p:txBody>
      </p:sp>
      <p:sp>
        <p:nvSpPr>
          <p:cNvPr id="8" name="CasellaDiTesto 7"/>
          <p:cNvSpPr txBox="1"/>
          <p:nvPr/>
        </p:nvSpPr>
        <p:spPr bwMode="auto">
          <a:xfrm>
            <a:off x="655638" y="446774"/>
            <a:ext cx="8972550" cy="473976"/>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sz="1400" kern="0" dirty="0" smtClean="0">
                <a:solidFill>
                  <a:srgbClr val="004494"/>
                </a:solidFill>
                <a:latin typeface="Arial Black" pitchFamily="34" charset="0"/>
                <a:ea typeface="+mj-ea"/>
                <a:cs typeface="+mj-cs"/>
              </a:rPr>
              <a:t>Analisi comp</a:t>
            </a:r>
            <a:r>
              <a:rPr lang="it-IT" sz="1400" kern="0" dirty="0" smtClean="0">
                <a:solidFill>
                  <a:srgbClr val="004494"/>
                </a:solidFill>
                <a:latin typeface="Arial Black" pitchFamily="34" charset="0"/>
              </a:rPr>
              <a:t>arata</a:t>
            </a:r>
            <a:r>
              <a:rPr lang="it-IT" sz="1400" kern="0" dirty="0" smtClean="0">
                <a:solidFill>
                  <a:srgbClr val="004494"/>
                </a:solidFill>
                <a:latin typeface="Arial Black" pitchFamily="34" charset="0"/>
                <a:ea typeface="+mj-ea"/>
                <a:cs typeface="+mj-cs"/>
              </a:rPr>
              <a:t> degli andamenti dei mercati delle azioni quotate e degli immobili residenziali dal 1963 al 201</a:t>
            </a:r>
            <a:r>
              <a:rPr lang="it-IT" sz="1400" kern="0" dirty="0" smtClean="0">
                <a:solidFill>
                  <a:srgbClr val="004494"/>
                </a:solidFill>
                <a:latin typeface="Arial Black" pitchFamily="34" charset="0"/>
              </a:rPr>
              <a:t>7 </a:t>
            </a:r>
            <a:r>
              <a:rPr lang="it-IT" sz="1200" kern="0" dirty="0" smtClean="0">
                <a:solidFill>
                  <a:srgbClr val="004494"/>
                </a:solidFill>
                <a:cs typeface="Arial" pitchFamily="34" charset="0"/>
              </a:rPr>
              <a:t>(30 giugno)</a:t>
            </a:r>
            <a:r>
              <a:rPr lang="it-IT" sz="1400" kern="0" dirty="0" smtClean="0">
                <a:solidFill>
                  <a:srgbClr val="004494"/>
                </a:solidFill>
                <a:latin typeface="Arial Black" pitchFamily="34" charset="0"/>
              </a:rPr>
              <a:t> </a:t>
            </a:r>
            <a:r>
              <a:rPr lang="it-IT" sz="1400" kern="0" dirty="0" smtClean="0">
                <a:solidFill>
                  <a:srgbClr val="004494"/>
                </a:solidFill>
                <a:latin typeface="Arial Black" pitchFamily="34" charset="0"/>
                <a:ea typeface="+mj-ea"/>
                <a:cs typeface="+mj-cs"/>
              </a:rPr>
              <a:t>in Italia e negli Stati Uniti d’America</a:t>
            </a:r>
          </a:p>
        </p:txBody>
      </p:sp>
      <p:sp>
        <p:nvSpPr>
          <p:cNvPr id="4" name="CasellaDiTesto 3"/>
          <p:cNvSpPr txBox="1"/>
          <p:nvPr/>
        </p:nvSpPr>
        <p:spPr bwMode="auto">
          <a:xfrm>
            <a:off x="655638" y="1168389"/>
            <a:ext cx="8972550" cy="289310"/>
          </a:xfrm>
          <a:prstGeom prst="rect">
            <a:avLst/>
          </a:prstGeom>
          <a:noFill/>
          <a:ln>
            <a:miter lim="800000"/>
            <a:headEnd/>
            <a:tailEnd/>
          </a:ln>
          <a:effectLst/>
        </p:spPr>
        <p:txBody>
          <a:bodyPr vert="horz" wrap="square" lIns="0" tIns="0" rIns="0" bIns="0" numCol="1" rtlCol="0" anchor="ctr" anchorCtr="1" compatLnSpc="1">
            <a:prstTxWarp prst="textNoShape">
              <a:avLst/>
            </a:prstTxWarp>
            <a:spAutoFit/>
          </a:bodyPr>
          <a:lstStyle/>
          <a:p>
            <a:pPr algn="ctr" eaLnBrk="0" hangingPunct="0">
              <a:lnSpc>
                <a:spcPct val="110000"/>
              </a:lnSpc>
            </a:pPr>
            <a:r>
              <a:rPr lang="it-IT" kern="0" dirty="0" smtClean="0">
                <a:solidFill>
                  <a:srgbClr val="004494"/>
                </a:solidFill>
                <a:latin typeface="Arial Black" pitchFamily="34" charset="0"/>
              </a:rPr>
              <a:t>Rendimenti e Volatilità</a:t>
            </a:r>
            <a:endParaRPr lang="it-IT" kern="0" dirty="0" smtClean="0">
              <a:solidFill>
                <a:srgbClr val="004494"/>
              </a:solidFill>
              <a:latin typeface="Arial Black"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ddys oriz.">
  <a:themeElements>
    <a:clrScheme name="Reddys oriz.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eddys oriz.">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defRPr>
        </a:defPPr>
      </a:lstStyle>
    </a:spDef>
    <a:lnDef>
      <a:spPr bwMode="auto">
        <a:xfrm>
          <a:off x="0" y="0"/>
          <a:ext cx="1" cy="1"/>
        </a:xfrm>
        <a:custGeom>
          <a:avLst/>
          <a:gdLst/>
          <a:ahLst/>
          <a:cxnLst/>
          <a:rect l="0" t="0" r="0" b="0"/>
          <a:pathLst/>
        </a:custGeom>
        <a:solidFill>
          <a:srgbClr val="DDEFA9"/>
        </a:solidFill>
        <a:ln w="9525" cap="flat" cmpd="sng" algn="ctr">
          <a:noFill/>
          <a:prstDash val="solid"/>
          <a:round/>
          <a:headEnd type="none" w="med" len="med"/>
          <a:tailEnd type="none" w="med" len="med"/>
        </a:ln>
        <a:effectLst>
          <a:outerShdw dist="107763" dir="2700000" algn="ctr" rotWithShape="0">
            <a:schemeClr val="bg2"/>
          </a:outerShdw>
        </a:effectLst>
      </a:spPr>
      <a:bodyPr vert="horz" wrap="square" lIns="91440" tIns="10800" rIns="91440" bIns="45720" numCol="1" anchor="ctr" anchorCtr="1"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accent2"/>
            </a:solidFill>
            <a:effectLst/>
            <a:latin typeface="Arial Black" pitchFamily="34" charset="0"/>
          </a:defRPr>
        </a:defPPr>
      </a:lstStyle>
    </a:lnDef>
    <a:txDef>
      <a:spPr bwMode="auto">
        <a:noFill/>
        <a:ln>
          <a:miter lim="800000"/>
          <a:headEnd/>
          <a:tailEnd/>
        </a:ln>
        <a:effectLst/>
      </a:spPr>
      <a:bodyPr vert="horz" wrap="square" lIns="0" tIns="0" rIns="0" bIns="0" numCol="1" rtlCol="0" anchor="ctr" anchorCtr="1" compatLnSpc="1">
        <a:prstTxWarp prst="textNoShape">
          <a:avLst/>
        </a:prstTxWarp>
        <a:spAutoFit/>
      </a:bodyPr>
      <a:lstStyle>
        <a:defPPr algn="ctr" eaLnBrk="0" hangingPunct="0">
          <a:lnSpc>
            <a:spcPct val="110000"/>
          </a:lnSpc>
          <a:defRPr sz="1400" kern="0" dirty="0" smtClean="0">
            <a:solidFill>
              <a:srgbClr val="004494"/>
            </a:solidFill>
            <a:latin typeface="Arial Black" pitchFamily="34" charset="0"/>
            <a:ea typeface="+mj-ea"/>
            <a:cs typeface="+mj-cs"/>
          </a:defRPr>
        </a:defPPr>
      </a:lstStyle>
    </a:txDef>
  </a:objectDefaults>
  <a:extraClrSchemeLst>
    <a:extraClrScheme>
      <a:clrScheme name="Reddys oriz.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ddys oriz.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ddys oriz.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ddys oriz.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ddys oriz.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ddys oriz.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ddys oriz.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grafici</Template>
  <TotalTime>4213</TotalTime>
  <Words>1172</Words>
  <Application>Microsoft Office PowerPoint</Application>
  <PresentationFormat>Diapositive 35 mm</PresentationFormat>
  <Paragraphs>145</Paragraphs>
  <Slides>16</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Collegamenti</vt:lpstr>
      </vt:variant>
      <vt:variant>
        <vt:i4>3</vt:i4>
      </vt:variant>
      <vt:variant>
        <vt:lpstr>Titoli diapositive</vt:lpstr>
      </vt:variant>
      <vt:variant>
        <vt:i4>16</vt:i4>
      </vt:variant>
    </vt:vector>
  </HeadingPairs>
  <TitlesOfParts>
    <vt:vector size="26" baseType="lpstr">
      <vt:lpstr>Arial</vt:lpstr>
      <vt:lpstr>Calibri</vt:lpstr>
      <vt:lpstr>Times New Roman</vt:lpstr>
      <vt:lpstr>Arial Black</vt:lpstr>
      <vt:lpstr>Symbol</vt:lpstr>
      <vt:lpstr>Palatino Linotype</vt:lpstr>
      <vt:lpstr>Reddys oriz.</vt:lpstr>
      <vt:lpstr>\\dom16\Dati\Xal\excel\AICI\Dati USA - Fondi\U.S. Home Price - Fig 3-1 data sets on prices of houses.xls!Rendimenti![U.S. Home Price - Fig 3-1 data sets on prices of houses.xls]Rendimenti Grafico 1</vt:lpstr>
      <vt:lpstr>\\dom16\Dati\Xal\excel\AICI\Dati USA - Fondi\U.S. Home Price - Fig 3-1 data sets on prices of houses.xls!Dati x presentaz.![U.S. Home Price - Fig 3-1 data sets on prices of houses.xls]Dati x presentaz. Grafico 2</vt:lpstr>
      <vt:lpstr>\\dom16\Dati\Xal\excel\AICI\Dati USA - Fondi\U.S. Home Price - Fig 3-1 data sets on prices of houses.xls!Dati x presentaz.![U.S. Home Price - Fig 3-1 data sets on prices of houses.xls]Dati x presentaz. Grafico 1</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Roberto Vallini</dc:creator>
  <cp:lastModifiedBy>xal01</cp:lastModifiedBy>
  <cp:revision>393</cp:revision>
  <dcterms:created xsi:type="dcterms:W3CDTF">2008-11-28T11:03:16Z</dcterms:created>
  <dcterms:modified xsi:type="dcterms:W3CDTF">2017-07-28T13:30:26Z</dcterms:modified>
</cp:coreProperties>
</file>