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sldIdLst>
    <p:sldId id="256" r:id="rId2"/>
    <p:sldId id="328" r:id="rId3"/>
    <p:sldId id="330" r:id="rId4"/>
    <p:sldId id="313" r:id="rId5"/>
    <p:sldId id="314" r:id="rId6"/>
    <p:sldId id="315" r:id="rId7"/>
    <p:sldId id="343" r:id="rId8"/>
    <p:sldId id="344" r:id="rId9"/>
    <p:sldId id="356" r:id="rId10"/>
    <p:sldId id="347" r:id="rId11"/>
    <p:sldId id="261" r:id="rId12"/>
    <p:sldId id="262" r:id="rId13"/>
    <p:sldId id="263" r:id="rId14"/>
    <p:sldId id="264" r:id="rId15"/>
    <p:sldId id="267" r:id="rId16"/>
    <p:sldId id="268" r:id="rId17"/>
    <p:sldId id="270" r:id="rId18"/>
    <p:sldId id="271" r:id="rId19"/>
    <p:sldId id="358" r:id="rId20"/>
    <p:sldId id="274" r:id="rId21"/>
    <p:sldId id="276" r:id="rId22"/>
    <p:sldId id="348" r:id="rId23"/>
    <p:sldId id="279" r:id="rId24"/>
    <p:sldId id="359" r:id="rId25"/>
    <p:sldId id="283" r:id="rId26"/>
    <p:sldId id="360" r:id="rId27"/>
    <p:sldId id="287" r:id="rId28"/>
    <p:sldId id="340" r:id="rId29"/>
    <p:sldId id="346" r:id="rId30"/>
    <p:sldId id="289" r:id="rId31"/>
    <p:sldId id="338" r:id="rId32"/>
    <p:sldId id="292" r:id="rId33"/>
    <p:sldId id="333" r:id="rId34"/>
    <p:sldId id="297" r:id="rId35"/>
    <p:sldId id="298" r:id="rId36"/>
    <p:sldId id="299" r:id="rId37"/>
    <p:sldId id="300" r:id="rId38"/>
    <p:sldId id="301" r:id="rId39"/>
    <p:sldId id="302" r:id="rId40"/>
    <p:sldId id="318" r:id="rId41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3EF030"/>
    <a:srgbClr val="000000"/>
    <a:srgbClr val="9BDEE5"/>
    <a:srgbClr val="0F06BA"/>
    <a:srgbClr val="73A7CC"/>
    <a:srgbClr val="7375CC"/>
    <a:srgbClr val="730000"/>
    <a:srgbClr val="BCDFFC"/>
    <a:srgbClr val="A7D4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405" autoAdjust="0"/>
  </p:normalViewPr>
  <p:slideViewPr>
    <p:cSldViewPr>
      <p:cViewPr>
        <p:scale>
          <a:sx n="100" d="100"/>
          <a:sy n="100" d="100"/>
        </p:scale>
        <p:origin x="-13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66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C50CF5-D026-4F19-9138-8F90213BAE77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C3AAC3F-6251-4A3C-91C4-70A0E485A4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778705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400C7-8F00-4AF5-A892-FB6596DFE6C9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AAC3F-6251-4A3C-91C4-70A0E485A4E3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AAC3F-6251-4A3C-91C4-70A0E485A4E3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AAC3F-6251-4A3C-91C4-70A0E485A4E3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AAC3F-6251-4A3C-91C4-70A0E485A4E3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AAC3F-6251-4A3C-91C4-70A0E485A4E3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9121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AAC3F-6251-4A3C-91C4-70A0E485A4E3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AAC3F-6251-4A3C-91C4-70A0E485A4E3}" type="slidenum">
              <a:rPr lang="it-IT" smtClean="0"/>
              <a:pPr>
                <a:defRPr/>
              </a:pPr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AAC3F-6251-4A3C-91C4-70A0E485A4E3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AAC3F-6251-4A3C-91C4-70A0E485A4E3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6684-4825-44BD-B774-45C23CBA75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3971-A29D-4747-B0B2-9D3A2625F9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60B2-B08E-44FB-BF10-70B791A2B8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EE2A-E22D-4F3B-A19C-071D98F718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4EF9-2E36-46E7-A8C7-D46940E88F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EB89-832E-4D77-B618-3FA5036CC51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D6136-8D08-4FE7-A86F-4EC14B08C4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8A9A-2408-4485-8DBE-5CF37B249C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7735-B5FC-4646-8457-CA92B31DC0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A013-7662-49D2-8920-DE6A62CC15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22290-6964-46D8-8020-8BD9931CB8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36D3F9-2BBC-4B91-8ED3-7E30CBC98C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 sz="140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it-IT" sz="900" b="1" dirty="0" smtClean="0">
                <a:latin typeface="Verdana" pitchFamily="34" charset="0"/>
              </a:rPr>
              <a:t>www.milomb.camcom.it</a:t>
            </a:r>
            <a:endParaRPr lang="it-IT" sz="900" b="1" dirty="0">
              <a:latin typeface="Verdana" pitchFamily="34" charset="0"/>
            </a:endParaRPr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8101013" y="188913"/>
            <a:ext cx="754062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9750" y="5805488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1258888" y="5876925"/>
            <a:ext cx="7129462" cy="0"/>
          </a:xfrm>
          <a:prstGeom prst="line">
            <a:avLst/>
          </a:prstGeom>
          <a:noFill/>
          <a:ln w="28575">
            <a:solidFill>
              <a:srgbClr val="7E96BD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1258888" y="3357563"/>
            <a:ext cx="7200900" cy="215900"/>
          </a:xfrm>
          <a:prstGeom prst="rect">
            <a:avLst/>
          </a:prstGeom>
          <a:solidFill>
            <a:srgbClr val="73A7CC"/>
          </a:solidFill>
          <a:ln w="9525">
            <a:solidFill>
              <a:srgbClr val="73A7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>
            <a:off x="3143250" y="2428751"/>
            <a:ext cx="49561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b="1" dirty="0">
                <a:latin typeface="Verdana" pitchFamily="34" charset="0"/>
              </a:rPr>
              <a:t>Rilevazione dei prezzi degli Immobili</a:t>
            </a:r>
          </a:p>
          <a:p>
            <a:pPr algn="r">
              <a:spcBef>
                <a:spcPct val="50000"/>
              </a:spcBef>
            </a:pPr>
            <a:r>
              <a:rPr lang="it-IT" b="1" dirty="0">
                <a:latin typeface="Verdana" pitchFamily="34" charset="0"/>
              </a:rPr>
              <a:t>della Città Metropolitana di Milano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>
            <a:off x="5624513" y="3668514"/>
            <a:ext cx="24479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6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143250" y="5002213"/>
            <a:ext cx="4956175" cy="7848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dirty="0">
                <a:latin typeface="Verdana" pitchFamily="34" charset="0"/>
              </a:rPr>
              <a:t>martedì 26 settembre 2017</a:t>
            </a:r>
          </a:p>
          <a:p>
            <a:pPr algn="r">
              <a:spcBef>
                <a:spcPct val="50000"/>
              </a:spcBef>
            </a:pPr>
            <a:r>
              <a:rPr lang="it-IT" dirty="0">
                <a:latin typeface="Verdana" pitchFamily="34" charset="0"/>
              </a:rPr>
              <a:t>Sala Conferenze – Palazzo Turati, Milano</a:t>
            </a:r>
          </a:p>
        </p:txBody>
      </p:sp>
      <p:sp>
        <p:nvSpPr>
          <p:cNvPr id="1037" name="CasellaDiTesto 12"/>
          <p:cNvSpPr txBox="1">
            <a:spLocks noChangeArrowheads="1"/>
          </p:cNvSpPr>
          <p:nvPr/>
        </p:nvSpPr>
        <p:spPr bwMode="auto">
          <a:xfrm>
            <a:off x="4956572" y="1218238"/>
            <a:ext cx="3071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800" dirty="0">
                <a:latin typeface="Verdana" pitchFamily="34" charset="0"/>
                <a:cs typeface="Times New Roman" pitchFamily="18" charset="0"/>
              </a:rPr>
              <a:t>Collegio Agenti d’Affari in Mediazione delle</a:t>
            </a:r>
          </a:p>
          <a:p>
            <a:pPr algn="r"/>
            <a:r>
              <a:rPr lang="it-IT" sz="800" dirty="0">
                <a:latin typeface="Verdana" pitchFamily="34" charset="0"/>
                <a:cs typeface="Times New Roman" pitchFamily="18" charset="0"/>
              </a:rPr>
              <a:t> Province di Milano Monza &amp; Brianza dal 1945</a:t>
            </a:r>
            <a:endParaRPr lang="it-IT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Immagin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14290"/>
            <a:ext cx="89485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1C587370-1E83-4590-AA99-01633D79C0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6629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1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6638" name="Segnaposto numero diapositiva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2DAFB5-DC04-41AF-A89D-9063D1E9CD0C}" type="slidenum">
              <a:rPr lang="it-IT" sz="1000" smtClean="0">
                <a:latin typeface="Verdana" pitchFamily="34" charset="0"/>
              </a:rPr>
              <a:pPr/>
              <a:t>10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714503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TRANSAZIONI E PREZZI NEL COMUNE DI MILANO: CICLO DEL NIDO D’APE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755576" y="5837202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 e Agenzia delle Entrate</a:t>
            </a:r>
          </a:p>
        </p:txBody>
      </p:sp>
      <p:sp>
        <p:nvSpPr>
          <p:cNvPr id="18" name="Rettangolo 27"/>
          <p:cNvSpPr>
            <a:spLocks noChangeArrowheads="1"/>
          </p:cNvSpPr>
          <p:nvPr/>
        </p:nvSpPr>
        <p:spPr bwMode="auto">
          <a:xfrm>
            <a:off x="755576" y="5631209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sp>
        <p:nvSpPr>
          <p:cNvPr id="14" name="Rettangolo 23"/>
          <p:cNvSpPr>
            <a:spLocks noChangeArrowheads="1"/>
          </p:cNvSpPr>
          <p:nvPr/>
        </p:nvSpPr>
        <p:spPr bwMode="auto">
          <a:xfrm rot="-5400000">
            <a:off x="-1964290" y="3087961"/>
            <a:ext cx="452224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Transazioni  e prezzi nel Comune di Milano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0571" y="1724238"/>
            <a:ext cx="5742857" cy="3409524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B61AC04F-9690-47E6-AA45-B0C83CEE2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8" name="Rettangolo 23"/>
          <p:cNvSpPr>
            <a:spLocks noChangeArrowheads="1"/>
          </p:cNvSpPr>
          <p:nvPr/>
        </p:nvSpPr>
        <p:spPr bwMode="auto">
          <a:xfrm>
            <a:off x="2714625" y="928688"/>
            <a:ext cx="5929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- RESIDENZIALE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7661" name="Rectangle 1"/>
          <p:cNvSpPr>
            <a:spLocks noChangeArrowheads="1"/>
          </p:cNvSpPr>
          <p:nvPr/>
        </p:nvSpPr>
        <p:spPr bwMode="auto">
          <a:xfrm>
            <a:off x="595313" y="1357313"/>
            <a:ext cx="84058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medi cittadini del comparto residenziale e variazioni % semestrali, annuali e quinquennali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3399523"/>
              </p:ext>
            </p:extLst>
          </p:nvPr>
        </p:nvGraphicFramePr>
        <p:xfrm>
          <a:off x="1043608" y="1726250"/>
          <a:ext cx="7272808" cy="2719116"/>
        </p:xfrm>
        <a:graphic>
          <a:graphicData uri="http://schemas.openxmlformats.org/drawingml/2006/table">
            <a:tbl>
              <a:tblPr/>
              <a:tblGrid>
                <a:gridCol w="30551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64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11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medio €/mq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6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Appartamenti nuovi/classe</a:t>
                      </a:r>
                      <a:r>
                        <a:rPr lang="it-IT" sz="1400" b="1" i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energetica A-B*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4.818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-7,2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Appartamenti recenti,</a:t>
                      </a:r>
                      <a:r>
                        <a:rPr lang="it-IT" sz="1400" b="1" i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ristrutturati, epoca e di pregio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3.926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Appartamenti vecchi o da ristrutturare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2.956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-7,9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713" name="Segnaposto numero diapositiva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D81FB-641B-43D6-BA1D-E94E43B0BCE7}" type="slidenum">
              <a:rPr lang="it-IT" sz="1000" smtClean="0">
                <a:latin typeface="Verdana" pitchFamily="34" charset="0"/>
              </a:rPr>
              <a:pPr/>
              <a:t>11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1" name="Rettangolo 27"/>
          <p:cNvSpPr>
            <a:spLocks noChangeArrowheads="1"/>
          </p:cNvSpPr>
          <p:nvPr/>
        </p:nvSpPr>
        <p:spPr bwMode="auto">
          <a:xfrm>
            <a:off x="1500209" y="6143643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8" name="Rettangolo 27"/>
          <p:cNvSpPr>
            <a:spLocks noChangeArrowheads="1"/>
          </p:cNvSpPr>
          <p:nvPr/>
        </p:nvSpPr>
        <p:spPr bwMode="auto">
          <a:xfrm>
            <a:off x="1092101" y="4469050"/>
            <a:ext cx="7368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*I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prezzi delle zone di rilevazione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Spiga-Montenapoleone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e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Vetra-S.Vito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sono esclusi dal computo del prezzo medio cittadino degli </a:t>
            </a:r>
            <a:r>
              <a:rPr lang="it-IT" sz="1000" i="1" dirty="0">
                <a:latin typeface="Verdana" pitchFamily="34" charset="0"/>
                <a:cs typeface="Times New Roman" pitchFamily="18" charset="0"/>
              </a:rPr>
              <a:t>Appartamenti nuovi/classe energetica A-B</a:t>
            </a:r>
          </a:p>
        </p:txBody>
      </p:sp>
      <p:sp>
        <p:nvSpPr>
          <p:cNvPr id="18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9ED5A90E-7883-442B-A2A8-5609344E01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6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7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4" name="Rettangolo 23"/>
          <p:cNvSpPr>
            <a:spLocks noChangeArrowheads="1"/>
          </p:cNvSpPr>
          <p:nvPr/>
        </p:nvSpPr>
        <p:spPr bwMode="auto">
          <a:xfrm>
            <a:off x="595313" y="1151166"/>
            <a:ext cx="85486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di tutte le tipologie per cerchia cittadina e variazioni (%) nominali semestrali, annuali e quinquennali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50039279"/>
              </p:ext>
            </p:extLst>
          </p:nvPr>
        </p:nvGraphicFramePr>
        <p:xfrm>
          <a:off x="1432695" y="1412776"/>
          <a:ext cx="7387777" cy="4302794"/>
        </p:xfrm>
        <a:graphic>
          <a:graphicData uri="http://schemas.openxmlformats.org/drawingml/2006/table">
            <a:tbl>
              <a:tblPr/>
              <a:tblGrid>
                <a:gridCol w="40809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1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646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46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62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966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MILANO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Prezzo medio €/mq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Var.%                     6 mesi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Var.%                     1 anno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Var.%                       5 anni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66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Media Milano </a:t>
                      </a:r>
                    </a:p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Appartamenti  in complesso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3.931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-7,7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Centro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8.045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kern="1200" dirty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-6,8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nuovi/classe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energetica A-B*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9.729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-8,4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recenti,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ristrutturati, epoca e di pregio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7.950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-6,7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5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vecchi o da ristrutturare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-4,5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Cerchia Bastioni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5.962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-4,6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nuovi/classe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energetica A-B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-3,7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recenti,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ristrutturati, epoca e di pregio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-5,3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5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vecchi o da ristrutturare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-5,0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Cerchia Circonvallazione</a:t>
                      </a:r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4.012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-6,1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nuovi/classe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energetica A-B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-4,9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recenti,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ristrutturati, epoca e di pregio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-7,3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05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vecchi o da ristrutturare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-6,4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Decentramento</a:t>
                      </a:r>
                      <a:r>
                        <a:rPr lang="it-IT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2.433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-11,3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nuovi/classe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energetica A-B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-10,0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002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recenti,</a:t>
                      </a:r>
                      <a:r>
                        <a:rPr lang="it-IT" sz="140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ristrutturati, epoca e di pregio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-11,6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746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Appartamenti vecchi o da ristrutturare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-0,5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-0,9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-12,9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8769" name="Rettangolo 23"/>
          <p:cNvSpPr>
            <a:spLocks noChangeArrowheads="1"/>
          </p:cNvSpPr>
          <p:nvPr/>
        </p:nvSpPr>
        <p:spPr bwMode="auto">
          <a:xfrm>
            <a:off x="2786063" y="928688"/>
            <a:ext cx="57864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- RESIDENZIALE</a:t>
            </a:r>
          </a:p>
        </p:txBody>
      </p:sp>
      <p:sp>
        <p:nvSpPr>
          <p:cNvPr id="28771" name="Segnaposto numero diapositiva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74B6BD-5E77-4D86-9AC9-AB5DFE4D069E}" type="slidenum">
              <a:rPr lang="it-IT" sz="1000" smtClean="0">
                <a:latin typeface="Verdana" pitchFamily="34" charset="0"/>
              </a:rPr>
              <a:pPr/>
              <a:t>12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0" name="Rettangolo 27"/>
          <p:cNvSpPr>
            <a:spLocks noChangeArrowheads="1"/>
          </p:cNvSpPr>
          <p:nvPr/>
        </p:nvSpPr>
        <p:spPr bwMode="auto">
          <a:xfrm>
            <a:off x="1403669" y="638647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099" y="5949280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3995738" y="6669360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403648" y="5733256"/>
            <a:ext cx="73683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*I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prezzi delle zone di rilevazione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Spiga-Montenapoleone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e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Vetra-S.Vito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sono esclusi dal computo del prezzo medio cittadino degli </a:t>
            </a:r>
            <a:r>
              <a:rPr lang="it-IT" sz="1000" i="1" dirty="0">
                <a:latin typeface="Verdana" pitchFamily="34" charset="0"/>
                <a:cs typeface="Times New Roman" pitchFamily="18" charset="0"/>
              </a:rPr>
              <a:t>Appartamenti nuovi/classe energetica A-B</a:t>
            </a:r>
          </a:p>
        </p:txBody>
      </p:sp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03648" y="6207273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="" xmlns:a16="http://schemas.microsoft.com/office/drawing/2014/main" id="{A0F54DBF-07B9-4532-BCE8-F9D3F8970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1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3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9708" name="Rettangolo 23"/>
          <p:cNvSpPr>
            <a:spLocks noChangeArrowheads="1"/>
          </p:cNvSpPr>
          <p:nvPr/>
        </p:nvSpPr>
        <p:spPr bwMode="auto">
          <a:xfrm>
            <a:off x="2357422" y="928688"/>
            <a:ext cx="66437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– RESIDENZIALE</a:t>
            </a:r>
          </a:p>
          <a:p>
            <a:r>
              <a:rPr lang="it-IT" sz="1300" b="1" dirty="0">
                <a:latin typeface="Verdana" pitchFamily="34" charset="0"/>
              </a:rPr>
              <a:t>APPARTAMENTI NUOVI/CLASSE ENERGETICA A-B</a:t>
            </a:r>
          </a:p>
        </p:txBody>
      </p:sp>
      <p:sp>
        <p:nvSpPr>
          <p:cNvPr id="29709" name="Rettangolo 23"/>
          <p:cNvSpPr>
            <a:spLocks noChangeArrowheads="1"/>
          </p:cNvSpPr>
          <p:nvPr/>
        </p:nvSpPr>
        <p:spPr bwMode="auto">
          <a:xfrm>
            <a:off x="642910" y="1523988"/>
            <a:ext cx="5429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Variazioni (%) semestrali dei prezzi per cerchia</a:t>
            </a:r>
          </a:p>
        </p:txBody>
      </p:sp>
      <p:sp>
        <p:nvSpPr>
          <p:cNvPr id="29711" name="Segnaposto numero diapositiva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290DE2-C393-4FAF-97B3-7BA7E6E73B34}" type="slidenum">
              <a:rPr lang="it-IT" sz="1000" smtClean="0">
                <a:latin typeface="Verdana" pitchFamily="34" charset="0"/>
              </a:rPr>
              <a:pPr/>
              <a:t>13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0" name="Rettangolo 27"/>
          <p:cNvSpPr>
            <a:spLocks noChangeArrowheads="1"/>
          </p:cNvSpPr>
          <p:nvPr/>
        </p:nvSpPr>
        <p:spPr bwMode="auto">
          <a:xfrm>
            <a:off x="1500209" y="6143643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47233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944645"/>
            <a:ext cx="5485714" cy="342857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EFC9FA52-92B4-47B3-9E89-B549B8A90B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27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35" name="Segnaposto numero diapositiva 4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666371-984C-49D0-845C-53CCEFCE5A4E}" type="slidenum">
              <a:rPr lang="it-IT" sz="1000" smtClean="0">
                <a:latin typeface="Verdana" pitchFamily="34" charset="0"/>
              </a:rPr>
              <a:pPr/>
              <a:t>14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2" name="Rettangolo 27"/>
          <p:cNvSpPr>
            <a:spLocks noChangeArrowheads="1"/>
          </p:cNvSpPr>
          <p:nvPr/>
        </p:nvSpPr>
        <p:spPr bwMode="auto">
          <a:xfrm>
            <a:off x="1428771" y="6286519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sp>
        <p:nvSpPr>
          <p:cNvPr id="24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30734" name="Rettangolo 23"/>
          <p:cNvSpPr>
            <a:spLocks noChangeArrowheads="1"/>
          </p:cNvSpPr>
          <p:nvPr/>
        </p:nvSpPr>
        <p:spPr bwMode="auto">
          <a:xfrm>
            <a:off x="595313" y="1381113"/>
            <a:ext cx="7834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Zone di rilevazione di Milano che sperimentano le variazioni semestrali più rilevanti</a:t>
            </a:r>
          </a:p>
        </p:txBody>
      </p:sp>
      <p:sp>
        <p:nvSpPr>
          <p:cNvPr id="30733" name="Rettangolo 23"/>
          <p:cNvSpPr>
            <a:spLocks noChangeArrowheads="1"/>
          </p:cNvSpPr>
          <p:nvPr/>
        </p:nvSpPr>
        <p:spPr bwMode="auto">
          <a:xfrm>
            <a:off x="2357422" y="928688"/>
            <a:ext cx="66437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– RESIDENZIALE</a:t>
            </a:r>
          </a:p>
          <a:p>
            <a:r>
              <a:rPr lang="it-IT" sz="1300" b="1" dirty="0">
                <a:latin typeface="Verdana" pitchFamily="34" charset="0"/>
              </a:rPr>
              <a:t>APPARTAMENTI NUOVI/CLASSE ENERGETICA A-B</a:t>
            </a:r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1" name="Rettangolo 23"/>
          <p:cNvSpPr>
            <a:spLocks noChangeArrowheads="1"/>
          </p:cNvSpPr>
          <p:nvPr/>
        </p:nvSpPr>
        <p:spPr bwMode="auto">
          <a:xfrm>
            <a:off x="5652120" y="1655222"/>
            <a:ext cx="3600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Contrazioni dei prezzi (%) superiori o uguali a -1% </a:t>
            </a:r>
          </a:p>
        </p:txBody>
      </p:sp>
      <p:sp>
        <p:nvSpPr>
          <p:cNvPr id="39" name="Ovale 38"/>
          <p:cNvSpPr/>
          <p:nvPr/>
        </p:nvSpPr>
        <p:spPr>
          <a:xfrm rot="20205429">
            <a:off x="727379" y="3239727"/>
            <a:ext cx="1389863" cy="125753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43" name="Ovale 42"/>
          <p:cNvSpPr/>
          <p:nvPr/>
        </p:nvSpPr>
        <p:spPr>
          <a:xfrm rot="17755915">
            <a:off x="3232988" y="3769189"/>
            <a:ext cx="257251" cy="225765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23"/>
          <p:cNvSpPr>
            <a:spLocks noChangeArrowheads="1"/>
          </p:cNvSpPr>
          <p:nvPr/>
        </p:nvSpPr>
        <p:spPr bwMode="auto">
          <a:xfrm>
            <a:off x="5652120" y="3573016"/>
            <a:ext cx="34918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b="1" dirty="0">
                <a:solidFill>
                  <a:srgbClr val="3EF030"/>
                </a:solidFill>
                <a:latin typeface="Verdana" pitchFamily="34" charset="0"/>
                <a:cs typeface="Times New Roman" pitchFamily="18" charset="0"/>
              </a:rPr>
              <a:t>Incrementi dei prezzi (%) superiori o uguali a 1%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1988840"/>
            <a:ext cx="3028571" cy="914286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036" y="3861049"/>
            <a:ext cx="3646480" cy="1483454"/>
          </a:xfrm>
          <a:prstGeom prst="rect">
            <a:avLst/>
          </a:prstGeom>
        </p:spPr>
      </p:pic>
      <p:pic>
        <p:nvPicPr>
          <p:cNvPr id="21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75" y="1662584"/>
            <a:ext cx="4884737" cy="4430712"/>
          </a:xfrm>
          <a:prstGeom prst="rect">
            <a:avLst/>
          </a:prstGeom>
          <a:noFill/>
          <a:ln w="9525">
            <a:solidFill>
              <a:srgbClr val="73A7CC"/>
            </a:solidFill>
            <a:miter lim="800000"/>
            <a:headEnd/>
            <a:tailEnd/>
          </a:ln>
        </p:spPr>
      </p:pic>
      <p:sp>
        <p:nvSpPr>
          <p:cNvPr id="49" name="Ovale 48"/>
          <p:cNvSpPr/>
          <p:nvPr/>
        </p:nvSpPr>
        <p:spPr>
          <a:xfrm rot="10800000">
            <a:off x="2996468" y="2903762"/>
            <a:ext cx="639428" cy="34882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/>
          <p:cNvSpPr/>
          <p:nvPr/>
        </p:nvSpPr>
        <p:spPr>
          <a:xfrm rot="10800000">
            <a:off x="3851920" y="2852935"/>
            <a:ext cx="360040" cy="30920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 rot="11322502">
            <a:off x="3503130" y="2407893"/>
            <a:ext cx="639428" cy="32650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/>
          <p:cNvSpPr/>
          <p:nvPr/>
        </p:nvSpPr>
        <p:spPr>
          <a:xfrm rot="16200000">
            <a:off x="3676716" y="3541828"/>
            <a:ext cx="135771" cy="214640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 rot="16200000">
            <a:off x="3299787" y="3156652"/>
            <a:ext cx="240171" cy="432049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 rot="16200000">
            <a:off x="3203850" y="4077071"/>
            <a:ext cx="360040" cy="360043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 rot="21443289">
            <a:off x="4140405" y="3507557"/>
            <a:ext cx="297204" cy="432049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 rot="20903480">
            <a:off x="3948032" y="3479034"/>
            <a:ext cx="172537" cy="451328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/>
          <p:cNvSpPr/>
          <p:nvPr/>
        </p:nvSpPr>
        <p:spPr>
          <a:xfrm rot="16200000">
            <a:off x="3793662" y="4090822"/>
            <a:ext cx="288033" cy="836595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/>
          <p:cNvSpPr/>
          <p:nvPr/>
        </p:nvSpPr>
        <p:spPr>
          <a:xfrm rot="15343949">
            <a:off x="3747094" y="3976071"/>
            <a:ext cx="229372" cy="563069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/>
          <p:cNvSpPr/>
          <p:nvPr/>
        </p:nvSpPr>
        <p:spPr>
          <a:xfrm rot="16200000">
            <a:off x="2513276" y="3399493"/>
            <a:ext cx="288031" cy="491063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/>
          <p:cNvSpPr/>
          <p:nvPr/>
        </p:nvSpPr>
        <p:spPr>
          <a:xfrm>
            <a:off x="2123729" y="3528928"/>
            <a:ext cx="288031" cy="463143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 rot="17445914">
            <a:off x="1357325" y="2162518"/>
            <a:ext cx="868283" cy="1526429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/>
          <p:cNvSpPr/>
          <p:nvPr/>
        </p:nvSpPr>
        <p:spPr>
          <a:xfrm rot="14784049">
            <a:off x="1032422" y="3114537"/>
            <a:ext cx="868283" cy="1526429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857892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ttangolo 27"/>
          <p:cNvSpPr>
            <a:spLocks noChangeArrowheads="1"/>
          </p:cNvSpPr>
          <p:nvPr/>
        </p:nvSpPr>
        <p:spPr bwMode="auto">
          <a:xfrm>
            <a:off x="1403648" y="6093296"/>
            <a:ext cx="6072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F7CD5D22-D8F2-486B-BDCF-802FCC081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68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6869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71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6876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– RESIDENZIALE</a:t>
            </a:r>
          </a:p>
          <a:p>
            <a:r>
              <a:rPr lang="it-IT" sz="1300" b="1" dirty="0">
                <a:latin typeface="Verdana" pitchFamily="34" charset="0"/>
              </a:rPr>
              <a:t>APPARTAMENTI RECENTI, RISTRUTTURATI, EPOCA 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PREGIO</a:t>
            </a:r>
          </a:p>
        </p:txBody>
      </p:sp>
      <p:sp>
        <p:nvSpPr>
          <p:cNvPr id="36877" name="Rettangolo 23"/>
          <p:cNvSpPr>
            <a:spLocks noChangeArrowheads="1"/>
          </p:cNvSpPr>
          <p:nvPr/>
        </p:nvSpPr>
        <p:spPr bwMode="auto">
          <a:xfrm>
            <a:off x="642910" y="1510878"/>
            <a:ext cx="542924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Variazioni (%) semestrali dei prezzi per cerchia</a:t>
            </a:r>
          </a:p>
        </p:txBody>
      </p:sp>
      <p:sp>
        <p:nvSpPr>
          <p:cNvPr id="36879" name="Segnaposto numero diapositiva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BC54E8-3B27-4A48-A453-E6BD6A5C5F44}" type="slidenum">
              <a:rPr lang="it-IT" sz="1000" smtClean="0">
                <a:latin typeface="Verdana" pitchFamily="34" charset="0"/>
              </a:rPr>
              <a:pPr/>
              <a:t>15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1" name="Rettangolo 27"/>
          <p:cNvSpPr>
            <a:spLocks noChangeArrowheads="1"/>
          </p:cNvSpPr>
          <p:nvPr/>
        </p:nvSpPr>
        <p:spPr bwMode="auto">
          <a:xfrm>
            <a:off x="1500209" y="6143643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919241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  <a:p>
            <a:endParaRPr lang="it-IT" sz="1000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016653"/>
            <a:ext cx="5476190" cy="342857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15362184-B233-4655-B5AF-50C094BF8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7893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89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7900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– RESIDENZIALE</a:t>
            </a:r>
          </a:p>
          <a:p>
            <a:r>
              <a:rPr lang="it-IT" sz="1300" b="1" dirty="0">
                <a:latin typeface="Verdana" pitchFamily="34" charset="0"/>
              </a:rPr>
              <a:t>APPARTAMENTI RECENTI, RISTRUTTURATI, EPOCA 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PREGIO</a:t>
            </a:r>
          </a:p>
        </p:txBody>
      </p:sp>
      <p:sp>
        <p:nvSpPr>
          <p:cNvPr id="37903" name="Segnaposto numero diapositiva 4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380506-DC8E-447F-89CF-D27E988FF0D1}" type="slidenum">
              <a:rPr lang="it-IT" sz="1000" smtClean="0">
                <a:latin typeface="Verdana" pitchFamily="34" charset="0"/>
              </a:rPr>
              <a:pPr/>
              <a:t>16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6" name="Rettangolo 27"/>
          <p:cNvSpPr>
            <a:spLocks noChangeArrowheads="1"/>
          </p:cNvSpPr>
          <p:nvPr/>
        </p:nvSpPr>
        <p:spPr bwMode="auto">
          <a:xfrm>
            <a:off x="1500209" y="6315038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sp>
        <p:nvSpPr>
          <p:cNvPr id="28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37901" name="Rettangolo 23"/>
          <p:cNvSpPr>
            <a:spLocks noChangeArrowheads="1"/>
          </p:cNvSpPr>
          <p:nvPr/>
        </p:nvSpPr>
        <p:spPr bwMode="auto">
          <a:xfrm>
            <a:off x="617562" y="1366862"/>
            <a:ext cx="6762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Zone di rilevazione che sperimentano le variazioni semestrali più rilevanti</a:t>
            </a:r>
          </a:p>
        </p:txBody>
      </p:sp>
      <p:sp>
        <p:nvSpPr>
          <p:cNvPr id="42" name="Rettangolo 23"/>
          <p:cNvSpPr>
            <a:spLocks noChangeArrowheads="1"/>
          </p:cNvSpPr>
          <p:nvPr/>
        </p:nvSpPr>
        <p:spPr bwMode="auto">
          <a:xfrm>
            <a:off x="5580112" y="1655222"/>
            <a:ext cx="36724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Contrazioni dei prezzi (%) superiori o uguali a -1,0%</a:t>
            </a:r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45" name="Rettangolo 23"/>
          <p:cNvSpPr>
            <a:spLocks noChangeArrowheads="1"/>
          </p:cNvSpPr>
          <p:nvPr/>
        </p:nvSpPr>
        <p:spPr bwMode="auto">
          <a:xfrm>
            <a:off x="5580112" y="3789040"/>
            <a:ext cx="34918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b="1" dirty="0">
                <a:solidFill>
                  <a:srgbClr val="3EF030"/>
                </a:solidFill>
                <a:latin typeface="Verdana" pitchFamily="34" charset="0"/>
                <a:cs typeface="Times New Roman" pitchFamily="18" charset="0"/>
              </a:rPr>
              <a:t>Incrementi dei prezzi (%) superiori o uguali a 1%</a:t>
            </a: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060848"/>
            <a:ext cx="3514286" cy="1466667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4245" y="4150207"/>
            <a:ext cx="3594259" cy="1943089"/>
          </a:xfrm>
          <a:prstGeom prst="rect">
            <a:avLst/>
          </a:prstGeom>
        </p:spPr>
      </p:pic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75" y="1662584"/>
            <a:ext cx="4884737" cy="4430712"/>
          </a:xfrm>
          <a:prstGeom prst="rect">
            <a:avLst/>
          </a:prstGeom>
          <a:noFill/>
          <a:ln w="9525">
            <a:solidFill>
              <a:srgbClr val="73A7CC"/>
            </a:solidFill>
            <a:miter lim="800000"/>
            <a:headEnd/>
            <a:tailEnd/>
          </a:ln>
        </p:spPr>
      </p:pic>
      <p:sp>
        <p:nvSpPr>
          <p:cNvPr id="48" name="Ovale 47"/>
          <p:cNvSpPr/>
          <p:nvPr/>
        </p:nvSpPr>
        <p:spPr>
          <a:xfrm rot="16200000">
            <a:off x="3167844" y="2816932"/>
            <a:ext cx="360040" cy="57606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/>
          <p:cNvSpPr/>
          <p:nvPr/>
        </p:nvSpPr>
        <p:spPr>
          <a:xfrm rot="159868">
            <a:off x="4143154" y="3204993"/>
            <a:ext cx="360040" cy="43826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/>
          <p:cNvSpPr/>
          <p:nvPr/>
        </p:nvSpPr>
        <p:spPr>
          <a:xfrm rot="159868">
            <a:off x="3563739" y="3933144"/>
            <a:ext cx="144549" cy="15354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/>
          <p:cNvSpPr/>
          <p:nvPr/>
        </p:nvSpPr>
        <p:spPr>
          <a:xfrm rot="1772661">
            <a:off x="3848436" y="2833255"/>
            <a:ext cx="306863" cy="35884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/>
          <p:cNvSpPr/>
          <p:nvPr/>
        </p:nvSpPr>
        <p:spPr>
          <a:xfrm rot="8257777">
            <a:off x="2869334" y="3309164"/>
            <a:ext cx="239518" cy="432852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 rot="13021040">
            <a:off x="2753262" y="4511617"/>
            <a:ext cx="585291" cy="1036219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/>
          <p:cNvSpPr/>
          <p:nvPr/>
        </p:nvSpPr>
        <p:spPr>
          <a:xfrm rot="5400000">
            <a:off x="3713540" y="3955035"/>
            <a:ext cx="161163" cy="405238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/>
          <p:cNvSpPr/>
          <p:nvPr/>
        </p:nvSpPr>
        <p:spPr>
          <a:xfrm rot="8077882">
            <a:off x="3018021" y="3065586"/>
            <a:ext cx="180346" cy="564424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 rot="5400000">
            <a:off x="3259704" y="4060921"/>
            <a:ext cx="347145" cy="405238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Ovale 52"/>
          <p:cNvSpPr/>
          <p:nvPr/>
        </p:nvSpPr>
        <p:spPr>
          <a:xfrm rot="3476319">
            <a:off x="977175" y="3185380"/>
            <a:ext cx="963699" cy="1478162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Ovale 53"/>
          <p:cNvSpPr/>
          <p:nvPr/>
        </p:nvSpPr>
        <p:spPr>
          <a:xfrm rot="10525399">
            <a:off x="2138150" y="3526111"/>
            <a:ext cx="313922" cy="491686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e 54"/>
          <p:cNvSpPr/>
          <p:nvPr/>
        </p:nvSpPr>
        <p:spPr>
          <a:xfrm rot="5568826">
            <a:off x="2542977" y="3397010"/>
            <a:ext cx="239518" cy="505213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 rot="9348657">
            <a:off x="2888202" y="1787319"/>
            <a:ext cx="731927" cy="820628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/>
          <p:cNvSpPr/>
          <p:nvPr/>
        </p:nvSpPr>
        <p:spPr>
          <a:xfrm rot="10800000">
            <a:off x="4355975" y="4365103"/>
            <a:ext cx="432047" cy="1253385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/>
          <p:cNvSpPr/>
          <p:nvPr/>
        </p:nvSpPr>
        <p:spPr>
          <a:xfrm rot="6680408">
            <a:off x="1380329" y="2086046"/>
            <a:ext cx="795661" cy="1680235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/>
          <p:cNvSpPr/>
          <p:nvPr/>
        </p:nvSpPr>
        <p:spPr>
          <a:xfrm rot="9446703">
            <a:off x="2591912" y="3796291"/>
            <a:ext cx="455137" cy="590776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" name="Immagine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877272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ttangolo 27"/>
          <p:cNvSpPr>
            <a:spLocks noChangeArrowheads="1"/>
          </p:cNvSpPr>
          <p:nvPr/>
        </p:nvSpPr>
        <p:spPr bwMode="auto">
          <a:xfrm>
            <a:off x="1475656" y="609329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  <a:p>
            <a:endParaRPr lang="it-IT" sz="1000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" name="Immagine 40">
            <a:extLst>
              <a:ext uri="{FF2B5EF4-FFF2-40B4-BE49-F238E27FC236}">
                <a16:creationId xmlns="" xmlns:a16="http://schemas.microsoft.com/office/drawing/2014/main" id="{463D296C-0168-456C-891C-62960DB976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0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9941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43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39948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– RESIDENZIALE</a:t>
            </a:r>
          </a:p>
          <a:p>
            <a:r>
              <a:rPr lang="it-IT" sz="1300" b="1" dirty="0">
                <a:latin typeface="Verdana" pitchFamily="34" charset="0"/>
              </a:rPr>
              <a:t>APPARTAMENTI VECCHI O DA RISTRUTTURARE</a:t>
            </a:r>
          </a:p>
        </p:txBody>
      </p:sp>
      <p:sp>
        <p:nvSpPr>
          <p:cNvPr id="39949" name="Rettangolo 23"/>
          <p:cNvSpPr>
            <a:spLocks noChangeArrowheads="1"/>
          </p:cNvSpPr>
          <p:nvPr/>
        </p:nvSpPr>
        <p:spPr bwMode="auto">
          <a:xfrm>
            <a:off x="642910" y="1523988"/>
            <a:ext cx="540544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Variazioni (%) semestrali dei prezzi per cerchia</a:t>
            </a:r>
          </a:p>
        </p:txBody>
      </p:sp>
      <p:sp>
        <p:nvSpPr>
          <p:cNvPr id="39951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761786-087E-4D06-90F6-5B5BF7485C65}" type="slidenum">
              <a:rPr lang="it-IT" sz="1000" smtClean="0">
                <a:latin typeface="Verdana" pitchFamily="34" charset="0"/>
              </a:rPr>
              <a:pPr/>
              <a:t>17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1" name="Rettangolo 27"/>
          <p:cNvSpPr>
            <a:spLocks noChangeArrowheads="1"/>
          </p:cNvSpPr>
          <p:nvPr/>
        </p:nvSpPr>
        <p:spPr bwMode="auto">
          <a:xfrm>
            <a:off x="1500209" y="6215081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86454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919241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  <a:p>
            <a:endParaRPr lang="it-IT" sz="1000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944645"/>
            <a:ext cx="5476190" cy="342857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FB1C30C4-4943-4A14-A265-358CB1D13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096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67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0972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– RESIDENZIALE</a:t>
            </a:r>
          </a:p>
          <a:p>
            <a:r>
              <a:rPr lang="it-IT" sz="1300" b="1" dirty="0">
                <a:latin typeface="Verdana" pitchFamily="34" charset="0"/>
              </a:rPr>
              <a:t>APPARTAMENTI VECCHI O DA RISTRUTTURARE</a:t>
            </a:r>
          </a:p>
        </p:txBody>
      </p:sp>
      <p:sp>
        <p:nvSpPr>
          <p:cNvPr id="40973" name="Rettangolo 23"/>
          <p:cNvSpPr>
            <a:spLocks noChangeArrowheads="1"/>
          </p:cNvSpPr>
          <p:nvPr/>
        </p:nvSpPr>
        <p:spPr bwMode="auto">
          <a:xfrm>
            <a:off x="595313" y="1381125"/>
            <a:ext cx="7548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Zone di rilevazione di Milano che sperimentano le variazioni semestrali più rilevanti</a:t>
            </a:r>
          </a:p>
        </p:txBody>
      </p:sp>
      <p:sp>
        <p:nvSpPr>
          <p:cNvPr id="40975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E083F-6FE0-46E2-A892-393A9C74B910}" type="slidenum">
              <a:rPr lang="it-IT" sz="1000" smtClean="0">
                <a:latin typeface="Verdana" pitchFamily="34" charset="0"/>
              </a:rPr>
              <a:pPr/>
              <a:t>18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5" name="Rettangolo 27"/>
          <p:cNvSpPr>
            <a:spLocks noChangeArrowheads="1"/>
          </p:cNvSpPr>
          <p:nvPr/>
        </p:nvSpPr>
        <p:spPr bwMode="auto">
          <a:xfrm>
            <a:off x="1357333" y="6315038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sp>
        <p:nvSpPr>
          <p:cNvPr id="27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60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62" name="Ovale 61"/>
          <p:cNvSpPr/>
          <p:nvPr/>
        </p:nvSpPr>
        <p:spPr>
          <a:xfrm rot="20755591">
            <a:off x="4342674" y="4352357"/>
            <a:ext cx="522558" cy="11395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64" name="Rettangolo 23"/>
          <p:cNvSpPr>
            <a:spLocks noChangeArrowheads="1"/>
          </p:cNvSpPr>
          <p:nvPr/>
        </p:nvSpPr>
        <p:spPr bwMode="auto">
          <a:xfrm>
            <a:off x="5652120" y="1655222"/>
            <a:ext cx="34918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b="1" dirty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Contrazioni dei prezzi (%) inferiori o uguali a -1%</a:t>
            </a:r>
          </a:p>
        </p:txBody>
      </p:sp>
      <p:sp>
        <p:nvSpPr>
          <p:cNvPr id="65" name="Rettangolo 23"/>
          <p:cNvSpPr>
            <a:spLocks noChangeArrowheads="1"/>
          </p:cNvSpPr>
          <p:nvPr/>
        </p:nvSpPr>
        <p:spPr bwMode="auto">
          <a:xfrm>
            <a:off x="5652120" y="3789040"/>
            <a:ext cx="34918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900" b="1" dirty="0">
                <a:solidFill>
                  <a:srgbClr val="3EF030"/>
                </a:solidFill>
                <a:latin typeface="Verdana" pitchFamily="34" charset="0"/>
                <a:cs typeface="Times New Roman" pitchFamily="18" charset="0"/>
              </a:rPr>
              <a:t>Incrementi dei prezzi (%) superiori o uguali a 1%</a:t>
            </a:r>
          </a:p>
        </p:txBody>
      </p:sp>
      <p:pic>
        <p:nvPicPr>
          <p:cNvPr id="44" name="Immagine 4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44824"/>
            <a:ext cx="3440477" cy="1952381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8111" y="4005064"/>
            <a:ext cx="3580393" cy="2190476"/>
          </a:xfrm>
          <a:prstGeom prst="rect">
            <a:avLst/>
          </a:prstGeom>
        </p:spPr>
      </p:pic>
      <p:pic>
        <p:nvPicPr>
          <p:cNvPr id="24" name="Picture 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75" y="1662584"/>
            <a:ext cx="4884737" cy="4430712"/>
          </a:xfrm>
          <a:prstGeom prst="rect">
            <a:avLst/>
          </a:prstGeom>
          <a:noFill/>
          <a:ln w="9525">
            <a:solidFill>
              <a:srgbClr val="73A7CC"/>
            </a:solidFill>
            <a:miter lim="800000"/>
            <a:headEnd/>
            <a:tailEnd/>
          </a:ln>
        </p:spPr>
      </p:pic>
      <p:pic>
        <p:nvPicPr>
          <p:cNvPr id="26" name="Immagine 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886411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e 54"/>
          <p:cNvSpPr/>
          <p:nvPr/>
        </p:nvSpPr>
        <p:spPr>
          <a:xfrm rot="21447661">
            <a:off x="3831219" y="3648531"/>
            <a:ext cx="161556" cy="14627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/>
          <p:cNvSpPr/>
          <p:nvPr/>
        </p:nvSpPr>
        <p:spPr>
          <a:xfrm rot="2014496">
            <a:off x="3666749" y="3758381"/>
            <a:ext cx="234626" cy="109194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/>
          <p:cNvSpPr/>
          <p:nvPr/>
        </p:nvSpPr>
        <p:spPr>
          <a:xfrm rot="1629804">
            <a:off x="1045444" y="2425633"/>
            <a:ext cx="1526158" cy="92811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/>
          <p:cNvSpPr/>
          <p:nvPr/>
        </p:nvSpPr>
        <p:spPr>
          <a:xfrm>
            <a:off x="4427629" y="3180427"/>
            <a:ext cx="287749" cy="45504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/>
          <p:cNvSpPr/>
          <p:nvPr/>
        </p:nvSpPr>
        <p:spPr>
          <a:xfrm rot="16966427">
            <a:off x="3126468" y="2286325"/>
            <a:ext cx="284718" cy="94039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3707904" y="4653135"/>
            <a:ext cx="687143" cy="1399549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/>
          <p:cNvSpPr/>
          <p:nvPr/>
        </p:nvSpPr>
        <p:spPr>
          <a:xfrm rot="3072489">
            <a:off x="4841390" y="2305167"/>
            <a:ext cx="508034" cy="1052672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/>
          <p:cNvSpPr/>
          <p:nvPr/>
        </p:nvSpPr>
        <p:spPr>
          <a:xfrm rot="16200000">
            <a:off x="2519914" y="3392855"/>
            <a:ext cx="287749" cy="50405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/>
          <p:cNvSpPr/>
          <p:nvPr/>
        </p:nvSpPr>
        <p:spPr>
          <a:xfrm rot="20105020">
            <a:off x="2632371" y="3809415"/>
            <a:ext cx="372379" cy="576064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Ovale 68"/>
          <p:cNvSpPr/>
          <p:nvPr/>
        </p:nvSpPr>
        <p:spPr>
          <a:xfrm>
            <a:off x="4355977" y="4293096"/>
            <a:ext cx="459872" cy="116470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/>
          <p:cNvSpPr/>
          <p:nvPr/>
        </p:nvSpPr>
        <p:spPr>
          <a:xfrm rot="19082290">
            <a:off x="708877" y="3549809"/>
            <a:ext cx="1526158" cy="928118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/>
          <p:cNvSpPr/>
          <p:nvPr/>
        </p:nvSpPr>
        <p:spPr>
          <a:xfrm>
            <a:off x="2124011" y="3501009"/>
            <a:ext cx="287749" cy="504055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Ovale 79"/>
          <p:cNvSpPr/>
          <p:nvPr/>
        </p:nvSpPr>
        <p:spPr>
          <a:xfrm>
            <a:off x="4427984" y="3645024"/>
            <a:ext cx="287749" cy="33591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Ovale 83"/>
          <p:cNvSpPr/>
          <p:nvPr/>
        </p:nvSpPr>
        <p:spPr>
          <a:xfrm rot="2014496" flipH="1">
            <a:off x="3268588" y="3754145"/>
            <a:ext cx="206000" cy="285331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Ovale 84"/>
          <p:cNvSpPr/>
          <p:nvPr/>
        </p:nvSpPr>
        <p:spPr>
          <a:xfrm rot="5400000" flipH="1">
            <a:off x="3699868" y="3964489"/>
            <a:ext cx="138429" cy="354722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Ovale 85"/>
          <p:cNvSpPr/>
          <p:nvPr/>
        </p:nvSpPr>
        <p:spPr>
          <a:xfrm rot="5400000" flipH="1">
            <a:off x="3802124" y="4099281"/>
            <a:ext cx="288031" cy="819676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Ovale 86"/>
          <p:cNvSpPr/>
          <p:nvPr/>
        </p:nvSpPr>
        <p:spPr>
          <a:xfrm rot="5400000" flipH="1">
            <a:off x="3424086" y="3973560"/>
            <a:ext cx="189721" cy="198151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8" name="Ovale 87"/>
          <p:cNvSpPr/>
          <p:nvPr/>
        </p:nvSpPr>
        <p:spPr>
          <a:xfrm rot="16200000" flipH="1">
            <a:off x="3312920" y="3179431"/>
            <a:ext cx="244440" cy="313166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9" name="Ovale 88"/>
          <p:cNvSpPr/>
          <p:nvPr/>
        </p:nvSpPr>
        <p:spPr>
          <a:xfrm rot="3785482" flipH="1">
            <a:off x="3118586" y="3992240"/>
            <a:ext cx="206000" cy="318497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0" name="Ovale 89"/>
          <p:cNvSpPr/>
          <p:nvPr/>
        </p:nvSpPr>
        <p:spPr>
          <a:xfrm rot="19664340" flipH="1">
            <a:off x="2972211" y="3763323"/>
            <a:ext cx="255967" cy="285331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e 90"/>
          <p:cNvSpPr/>
          <p:nvPr/>
        </p:nvSpPr>
        <p:spPr>
          <a:xfrm rot="4075033">
            <a:off x="3823948" y="3597274"/>
            <a:ext cx="460120" cy="143928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e 91"/>
          <p:cNvSpPr/>
          <p:nvPr/>
        </p:nvSpPr>
        <p:spPr>
          <a:xfrm rot="4075033">
            <a:off x="4019132" y="3614780"/>
            <a:ext cx="482268" cy="217928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e 92"/>
          <p:cNvSpPr/>
          <p:nvPr/>
        </p:nvSpPr>
        <p:spPr>
          <a:xfrm rot="18463882" flipH="1">
            <a:off x="2986375" y="3090181"/>
            <a:ext cx="244440" cy="510066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e 93"/>
          <p:cNvSpPr/>
          <p:nvPr/>
        </p:nvSpPr>
        <p:spPr>
          <a:xfrm rot="1255423" flipH="1">
            <a:off x="4006311" y="1912133"/>
            <a:ext cx="357771" cy="596209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e 94"/>
          <p:cNvSpPr/>
          <p:nvPr/>
        </p:nvSpPr>
        <p:spPr>
          <a:xfrm rot="579283" flipH="1">
            <a:off x="2847439" y="1791353"/>
            <a:ext cx="727348" cy="790163"/>
          </a:xfrm>
          <a:prstGeom prst="ellipse">
            <a:avLst/>
          </a:prstGeom>
          <a:solidFill>
            <a:srgbClr val="3EF030">
              <a:alpha val="20000"/>
            </a:srgbClr>
          </a:solidFill>
          <a:ln>
            <a:solidFill>
              <a:srgbClr val="3EF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Rettangolo 27"/>
          <p:cNvSpPr>
            <a:spLocks noChangeArrowheads="1"/>
          </p:cNvSpPr>
          <p:nvPr/>
        </p:nvSpPr>
        <p:spPr bwMode="auto">
          <a:xfrm>
            <a:off x="1331640" y="6063257"/>
            <a:ext cx="6072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="" xmlns:a16="http://schemas.microsoft.com/office/drawing/2014/main" id="{253EE24B-38BD-4D83-AB3D-87C5698F984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44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- BOXES</a:t>
            </a:r>
          </a:p>
        </p:txBody>
      </p:sp>
      <p:sp>
        <p:nvSpPr>
          <p:cNvPr id="44047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18D4A-BCE5-4B78-94BA-40E8A3A22FAC}" type="slidenum">
              <a:rPr lang="it-IT" sz="1000" smtClean="0">
                <a:latin typeface="Verdana" pitchFamily="34" charset="0"/>
              </a:rPr>
              <a:pPr/>
              <a:t>19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0" name="Rettangolo 27"/>
          <p:cNvSpPr>
            <a:spLocks noChangeArrowheads="1"/>
          </p:cNvSpPr>
          <p:nvPr/>
        </p:nvSpPr>
        <p:spPr bwMode="auto">
          <a:xfrm>
            <a:off x="1500209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8" name="Rettangolo 23"/>
          <p:cNvSpPr>
            <a:spLocks noChangeArrowheads="1"/>
          </p:cNvSpPr>
          <p:nvPr/>
        </p:nvSpPr>
        <p:spPr bwMode="auto">
          <a:xfrm>
            <a:off x="595313" y="1263650"/>
            <a:ext cx="7548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dei </a:t>
            </a:r>
            <a:r>
              <a:rPr lang="it-IT" sz="1100" dirty="0" err="1">
                <a:latin typeface="Verdana" pitchFamily="34" charset="0"/>
                <a:cs typeface="Times New Roman" pitchFamily="18" charset="0"/>
              </a:rPr>
              <a:t>Boxes</a:t>
            </a:r>
            <a:r>
              <a:rPr lang="it-IT" sz="1100" dirty="0">
                <a:latin typeface="Verdana" pitchFamily="34" charset="0"/>
                <a:cs typeface="Times New Roman" pitchFamily="18" charset="0"/>
              </a:rPr>
              <a:t> e variazioni % semestrali, annuali e quinquennali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/>
        </p:nvGraphicFramePr>
        <p:xfrm>
          <a:off x="1428750" y="1556792"/>
          <a:ext cx="6715213" cy="3675275"/>
        </p:xfrm>
        <a:graphic>
          <a:graphicData uri="http://schemas.openxmlformats.org/drawingml/2006/table">
            <a:tbl>
              <a:tblPr/>
              <a:tblGrid>
                <a:gridCol w="23511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07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4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300" dirty="0">
                        <a:latin typeface="Calibri"/>
                      </a:endParaRPr>
                    </a:p>
                  </a:txBody>
                  <a:tcPr marL="40640" marR="406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</a:t>
                      </a:r>
                      <a:r>
                        <a:rPr lang="it-IT" sz="14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medio €/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corpo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 6 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Milano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35.964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1" i="1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-1,4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70.611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-13,3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Bastioni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48.000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Circonvallazione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37.000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-7,2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-1,4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Decentramento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24.189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-0,4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-12,8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1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EBABDEA9-DDB8-4757-8163-19791293E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17417" name="Rettangolo 23"/>
          <p:cNvSpPr>
            <a:spLocks noChangeArrowheads="1"/>
          </p:cNvSpPr>
          <p:nvPr/>
        </p:nvSpPr>
        <p:spPr bwMode="auto">
          <a:xfrm rot="-5400000">
            <a:off x="-1027497" y="3107073"/>
            <a:ext cx="2685281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Prodotto interno lordo</a:t>
            </a:r>
          </a:p>
        </p:txBody>
      </p:sp>
      <p:sp>
        <p:nvSpPr>
          <p:cNvPr id="17418" name="Rettangolo 27"/>
          <p:cNvSpPr>
            <a:spLocks noChangeArrowheads="1"/>
          </p:cNvSpPr>
          <p:nvPr/>
        </p:nvSpPr>
        <p:spPr bwMode="auto">
          <a:xfrm>
            <a:off x="1571604" y="6111896"/>
            <a:ext cx="53046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 dati: EUROSTAT –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European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Economic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Forecast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–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Spring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2017 </a:t>
            </a:r>
          </a:p>
        </p:txBody>
      </p:sp>
      <p:sp>
        <p:nvSpPr>
          <p:cNvPr id="17419" name="Segnaposto numero diapositiva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1976F7-F0E0-43D4-B1B3-89816D07D282}" type="slidenum">
              <a:rPr lang="it-IT" sz="1000" smtClean="0">
                <a:latin typeface="Verdana" pitchFamily="34" charset="0"/>
              </a:rPr>
              <a:pPr/>
              <a:t>2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5762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>
                <a:latin typeface="Verdana" pitchFamily="34" charset="0"/>
              </a:rPr>
              <a:t>LA CONGIUNTURA ECONOMICA INTERNAZIONALE</a:t>
            </a:r>
          </a:p>
        </p:txBody>
      </p:sp>
      <p:sp>
        <p:nvSpPr>
          <p:cNvPr id="17474" name="Rettangolo 23"/>
          <p:cNvSpPr>
            <a:spLocks noChangeArrowheads="1"/>
          </p:cNvSpPr>
          <p:nvPr/>
        </p:nvSpPr>
        <p:spPr bwMode="auto">
          <a:xfrm>
            <a:off x="571472" y="1285875"/>
            <a:ext cx="757237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dirty="0">
                <a:latin typeface="Verdana" pitchFamily="34" charset="0"/>
              </a:rPr>
              <a:t>Prodotto interno lordo: variazione % rispetto all’anno precedente</a:t>
            </a:r>
          </a:p>
        </p:txBody>
      </p:sp>
      <p:sp>
        <p:nvSpPr>
          <p:cNvPr id="24" name="Rettangolo 27"/>
          <p:cNvSpPr>
            <a:spLocks noChangeArrowheads="1"/>
          </p:cNvSpPr>
          <p:nvPr/>
        </p:nvSpPr>
        <p:spPr bwMode="auto">
          <a:xfrm>
            <a:off x="1547664" y="5343019"/>
            <a:ext cx="62865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>
                <a:latin typeface="Verdana" pitchFamily="34" charset="0"/>
                <a:cs typeface="Times New Roman" pitchFamily="18" charset="0"/>
              </a:rPr>
              <a:t>* Previsioni Eurostat – primavera 2017</a:t>
            </a: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781175"/>
            <a:ext cx="6057900" cy="32956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908A8280-83D1-4E2E-9C08-BB57BC81F8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6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39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4044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- BOXES</a:t>
            </a:r>
          </a:p>
        </p:txBody>
      </p:sp>
      <p:sp>
        <p:nvSpPr>
          <p:cNvPr id="44045" name="Rettangolo 23"/>
          <p:cNvSpPr>
            <a:spLocks noChangeArrowheads="1"/>
          </p:cNvSpPr>
          <p:nvPr/>
        </p:nvSpPr>
        <p:spPr bwMode="auto">
          <a:xfrm>
            <a:off x="595313" y="1222846"/>
            <a:ext cx="7548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Variazioni (%) semestrali dei prezzi per cerchia</a:t>
            </a:r>
          </a:p>
        </p:txBody>
      </p:sp>
      <p:sp>
        <p:nvSpPr>
          <p:cNvPr id="44047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118D4A-BCE5-4B78-94BA-40E8A3A22FAC}" type="slidenum">
              <a:rPr lang="it-IT" sz="1000" smtClean="0">
                <a:latin typeface="Verdana" pitchFamily="34" charset="0"/>
              </a:rPr>
              <a:pPr/>
              <a:t>20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0" name="Rettangolo 27"/>
          <p:cNvSpPr>
            <a:spLocks noChangeArrowheads="1"/>
          </p:cNvSpPr>
          <p:nvPr/>
        </p:nvSpPr>
        <p:spPr bwMode="auto">
          <a:xfrm>
            <a:off x="1500209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146" y="1747668"/>
            <a:ext cx="5476190" cy="3409524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2F152F2D-BE5A-41A9-8B04-40C68D80A8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7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92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- CANONI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LOCAZIONE RESIDENZIALI</a:t>
            </a:r>
          </a:p>
        </p:txBody>
      </p:sp>
      <p:sp>
        <p:nvSpPr>
          <p:cNvPr id="46093" name="Rettangolo 23"/>
          <p:cNvSpPr>
            <a:spLocks noChangeArrowheads="1"/>
          </p:cNvSpPr>
          <p:nvPr/>
        </p:nvSpPr>
        <p:spPr bwMode="auto">
          <a:xfrm>
            <a:off x="595312" y="1263650"/>
            <a:ext cx="776290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Canoni di locazione residenziali (€/mq/anno) e variazioni % nominali semestrali, annuali e quinquennali</a:t>
            </a:r>
          </a:p>
        </p:txBody>
      </p:sp>
      <p:sp>
        <p:nvSpPr>
          <p:cNvPr id="46095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A9CF1E-F3D3-49A3-99EA-FC374B7006BB}" type="slidenum">
              <a:rPr lang="it-IT" sz="1000" smtClean="0">
                <a:latin typeface="Verdana" pitchFamily="34" charset="0"/>
              </a:rPr>
              <a:pPr/>
              <a:t>21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0" name="Rettangolo 27"/>
          <p:cNvSpPr>
            <a:spLocks noChangeArrowheads="1"/>
          </p:cNvSpPr>
          <p:nvPr/>
        </p:nvSpPr>
        <p:spPr bwMode="auto">
          <a:xfrm>
            <a:off x="1500209" y="609329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814973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4537983"/>
              </p:ext>
            </p:extLst>
          </p:nvPr>
        </p:nvGraphicFramePr>
        <p:xfrm>
          <a:off x="683568" y="1556792"/>
          <a:ext cx="7344816" cy="4103883"/>
        </p:xfrm>
        <a:graphic>
          <a:graphicData uri="http://schemas.openxmlformats.org/drawingml/2006/table">
            <a:tbl>
              <a:tblPr/>
              <a:tblGrid>
                <a:gridCol w="885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6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5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6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58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58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435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</a:t>
                      </a:r>
                      <a:r>
                        <a:rPr lang="it-IT" sz="1100" b="1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semestre  2017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Variazione % 6 mesi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variazione %                  1 anno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variazione %                 5 anni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03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MEDIA LOCAZIONI MILANO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150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4,4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7,4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-5,2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03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Monolocali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Centro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300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5,6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-6,3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Bastioni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Circonvallazione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186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8,1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Decentramento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-6,3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Media Milano Monolocali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224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4,4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8,0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-2,6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03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Bilocali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Centro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240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5,9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9,1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-9,9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Bastioni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3,8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-3,5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Circonvallazione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147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2,8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7,8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-4,1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Decentramento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Media Milano Bilocali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172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4,3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7,3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-5,4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903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Trilocali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Centro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-13,8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Bastioni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8,7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-7,4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Circonvallazione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10,3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Decentramento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63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-7,4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Media Milano Trilocali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102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4,5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6,5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-7,9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903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Quattro locali e oltre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Centro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-12,5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Bastioni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9,1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-9,4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Circonvallazione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14,3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Decentramento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63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-3,8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Media Milano Quattro locali ed oltre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1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101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4,5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7,3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-7,5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DF447728-4A02-4ECF-89CC-5AEC702F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8" name="Rettangolo 23"/>
          <p:cNvSpPr>
            <a:spLocks noChangeArrowheads="1"/>
          </p:cNvSpPr>
          <p:nvPr/>
        </p:nvSpPr>
        <p:spPr bwMode="auto">
          <a:xfrm>
            <a:off x="2714625" y="928688"/>
            <a:ext cx="5929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– NEGOZI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7713" name="Segnaposto numero diapositiva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D81FB-641B-43D6-BA1D-E94E43B0BCE7}" type="slidenum">
              <a:rPr lang="it-IT" sz="1000" smtClean="0">
                <a:latin typeface="Verdana" pitchFamily="34" charset="0"/>
              </a:rPr>
              <a:pPr/>
              <a:t>22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1" name="Rettangolo 27"/>
          <p:cNvSpPr>
            <a:spLocks noChangeArrowheads="1"/>
          </p:cNvSpPr>
          <p:nvPr/>
        </p:nvSpPr>
        <p:spPr bwMode="auto">
          <a:xfrm>
            <a:off x="1475656" y="6021288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17" name="Rettangolo 23"/>
          <p:cNvSpPr>
            <a:spLocks noChangeArrowheads="1"/>
          </p:cNvSpPr>
          <p:nvPr/>
        </p:nvSpPr>
        <p:spPr bwMode="auto">
          <a:xfrm>
            <a:off x="595313" y="1268760"/>
            <a:ext cx="7548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dei negozi e variazioni % semestrali, annuali e quinquennali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51760274"/>
              </p:ext>
            </p:extLst>
          </p:nvPr>
        </p:nvGraphicFramePr>
        <p:xfrm>
          <a:off x="1428750" y="1633910"/>
          <a:ext cx="6715191" cy="3675275"/>
        </p:xfrm>
        <a:graphic>
          <a:graphicData uri="http://schemas.openxmlformats.org/drawingml/2006/table">
            <a:tbl>
              <a:tblPr/>
              <a:tblGrid>
                <a:gridCol w="249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4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400" dirty="0">
                        <a:latin typeface="Calibri"/>
                      </a:endParaRPr>
                    </a:p>
                  </a:txBody>
                  <a:tcPr marL="40640" marR="406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medio €/mq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</a:t>
                      </a:r>
                      <a:r>
                        <a:rPr lang="it-IT" sz="14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 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Milano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3.045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0,4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-3,7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1" i="1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8.833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3,8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4,3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3,2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Bastioni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3.922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-3,2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Circonvallazione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2.758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-4,4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Decentramento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1.539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-12,9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F78A096F-9F06-4A13-B2AB-03BF4ACB6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56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9157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59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9164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- NEGOZI</a:t>
            </a:r>
          </a:p>
        </p:txBody>
      </p:sp>
      <p:sp>
        <p:nvSpPr>
          <p:cNvPr id="49166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E57B37-0A7A-4A46-BACC-C80378BEEA79}" type="slidenum">
              <a:rPr lang="it-IT" sz="1000" smtClean="0">
                <a:latin typeface="Verdana" pitchFamily="34" charset="0"/>
              </a:rPr>
              <a:pPr/>
              <a:t>23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49167" name="Rettangolo 23"/>
          <p:cNvSpPr>
            <a:spLocks noChangeArrowheads="1"/>
          </p:cNvSpPr>
          <p:nvPr/>
        </p:nvSpPr>
        <p:spPr bwMode="auto">
          <a:xfrm>
            <a:off x="595313" y="1357298"/>
            <a:ext cx="561976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Variazioni (%) semestrali dei prezzi per cerchia</a:t>
            </a:r>
          </a:p>
        </p:txBody>
      </p:sp>
      <p:sp>
        <p:nvSpPr>
          <p:cNvPr id="20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622" y="1844824"/>
            <a:ext cx="5485714" cy="3390476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D172A64A-29F5-40E6-A60E-83CBAB8866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8" name="Rettangolo 23"/>
          <p:cNvSpPr>
            <a:spLocks noChangeArrowheads="1"/>
          </p:cNvSpPr>
          <p:nvPr/>
        </p:nvSpPr>
        <p:spPr bwMode="auto">
          <a:xfrm>
            <a:off x="2714625" y="928688"/>
            <a:ext cx="5929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– UFFICI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7713" name="Segnaposto numero diapositiva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D81FB-641B-43D6-BA1D-E94E43B0BCE7}" type="slidenum">
              <a:rPr lang="it-IT" sz="1000" smtClean="0">
                <a:latin typeface="Verdana" pitchFamily="34" charset="0"/>
              </a:rPr>
              <a:pPr/>
              <a:t>24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1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17" name="Rettangolo 23"/>
          <p:cNvSpPr>
            <a:spLocks noChangeArrowheads="1"/>
          </p:cNvSpPr>
          <p:nvPr/>
        </p:nvSpPr>
        <p:spPr bwMode="auto">
          <a:xfrm>
            <a:off x="595313" y="1268760"/>
            <a:ext cx="7548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degli uffici e variazioni % semestrali, annuali e quinquennali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5943151"/>
              </p:ext>
            </p:extLst>
          </p:nvPr>
        </p:nvGraphicFramePr>
        <p:xfrm>
          <a:off x="1428750" y="1633910"/>
          <a:ext cx="6715191" cy="3675275"/>
        </p:xfrm>
        <a:graphic>
          <a:graphicData uri="http://schemas.openxmlformats.org/drawingml/2006/table">
            <a:tbl>
              <a:tblPr/>
              <a:tblGrid>
                <a:gridCol w="249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4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400" dirty="0">
                        <a:latin typeface="Calibri"/>
                      </a:endParaRPr>
                    </a:p>
                  </a:txBody>
                  <a:tcPr marL="40640" marR="406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medio €/mq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</a:t>
                      </a:r>
                      <a:r>
                        <a:rPr lang="it-IT" sz="14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 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Milano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2.504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-8,0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1" i="1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5.050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1,9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Bastioni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3.722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-6,8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Circonvallazione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2.535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Decentramento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1.575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-1,0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45087671-1109-4143-9E57-74070C532D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25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253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25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3260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- UFFICI</a:t>
            </a:r>
          </a:p>
        </p:txBody>
      </p:sp>
      <p:sp>
        <p:nvSpPr>
          <p:cNvPr id="53262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86B1CA-D930-49A9-B2AC-87E654514569}" type="slidenum">
              <a:rPr lang="it-IT" sz="1000" smtClean="0">
                <a:latin typeface="Verdana" pitchFamily="34" charset="0"/>
              </a:rPr>
              <a:pPr/>
              <a:t>25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53263" name="Rettangolo 23"/>
          <p:cNvSpPr>
            <a:spLocks noChangeArrowheads="1"/>
          </p:cNvSpPr>
          <p:nvPr/>
        </p:nvSpPr>
        <p:spPr bwMode="auto">
          <a:xfrm>
            <a:off x="595313" y="1357298"/>
            <a:ext cx="5619761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Variazioni (%) semestrali dei prezzi per cerchia</a:t>
            </a:r>
          </a:p>
        </p:txBody>
      </p:sp>
      <p:sp>
        <p:nvSpPr>
          <p:cNvPr id="20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DEA7462A-49E7-4C63-BC33-B4AD1CF0B5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9669" y="1944645"/>
            <a:ext cx="5466667" cy="3428571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1D99BAB1-A042-4029-802D-5FEC638DCA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7658" name="Rettangolo 23"/>
          <p:cNvSpPr>
            <a:spLocks noChangeArrowheads="1"/>
          </p:cNvSpPr>
          <p:nvPr/>
        </p:nvSpPr>
        <p:spPr bwMode="auto">
          <a:xfrm>
            <a:off x="2714625" y="928688"/>
            <a:ext cx="592931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– UFFICI DIREZIONALI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7713" name="Segnaposto numero diapositiva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8D81FB-641B-43D6-BA1D-E94E43B0BCE7}" type="slidenum">
              <a:rPr lang="it-IT" sz="1000" smtClean="0">
                <a:latin typeface="Verdana" pitchFamily="34" charset="0"/>
              </a:rPr>
              <a:pPr/>
              <a:t>26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1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17" name="Rettangolo 23"/>
          <p:cNvSpPr>
            <a:spLocks noChangeArrowheads="1"/>
          </p:cNvSpPr>
          <p:nvPr/>
        </p:nvSpPr>
        <p:spPr bwMode="auto">
          <a:xfrm>
            <a:off x="595313" y="1268760"/>
            <a:ext cx="754856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degli uffici e variazioni % semestrali, annuali e quinquennali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5480677"/>
              </p:ext>
            </p:extLst>
          </p:nvPr>
        </p:nvGraphicFramePr>
        <p:xfrm>
          <a:off x="1428750" y="1633910"/>
          <a:ext cx="6715191" cy="3675275"/>
        </p:xfrm>
        <a:graphic>
          <a:graphicData uri="http://schemas.openxmlformats.org/drawingml/2006/table">
            <a:tbl>
              <a:tblPr/>
              <a:tblGrid>
                <a:gridCol w="24951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6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01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4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1400" dirty="0">
                        <a:latin typeface="Calibri"/>
                      </a:endParaRPr>
                    </a:p>
                  </a:txBody>
                  <a:tcPr marL="40640" marR="406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medio €/mq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</a:t>
                      </a:r>
                      <a:r>
                        <a:rPr lang="it-IT" sz="14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                            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 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Milano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2.899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-8,9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1" i="1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1" i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5.528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-7,4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Bastioni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3.975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-6,6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3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Circonvallazione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2.773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-0,2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8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Decentramento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2.049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-12,1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9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reale</a:t>
                      </a:r>
                      <a:endParaRPr lang="it-IT" sz="1400" b="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72E91F3A-EA6C-4B55-B97B-71CC8BD47C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48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1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7356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- UFFICI DIREZIONALI</a:t>
            </a:r>
          </a:p>
        </p:txBody>
      </p:sp>
      <p:sp>
        <p:nvSpPr>
          <p:cNvPr id="57358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A74844-4C24-4BC3-B300-25F914E3051B}" type="slidenum">
              <a:rPr lang="it-IT" sz="1000" smtClean="0">
                <a:latin typeface="Verdana" pitchFamily="34" charset="0"/>
              </a:rPr>
              <a:pPr/>
              <a:t>27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57359" name="Rettangolo 23"/>
          <p:cNvSpPr>
            <a:spLocks noChangeArrowheads="1"/>
          </p:cNvSpPr>
          <p:nvPr/>
        </p:nvSpPr>
        <p:spPr bwMode="auto">
          <a:xfrm>
            <a:off x="595313" y="1285860"/>
            <a:ext cx="504825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Variazioni % semestrali dei prezzi per cerchia</a:t>
            </a:r>
          </a:p>
        </p:txBody>
      </p:sp>
      <p:sp>
        <p:nvSpPr>
          <p:cNvPr id="21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CC664005-7E82-4E55-8244-AFED994208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8241" y="1819676"/>
            <a:ext cx="5438095" cy="340952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3B1A7400-C524-430C-957A-B6C7104039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608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87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6092" name="Rettangolo 23"/>
          <p:cNvSpPr>
            <a:spLocks noChangeArrowheads="1"/>
          </p:cNvSpPr>
          <p:nvPr/>
        </p:nvSpPr>
        <p:spPr bwMode="auto">
          <a:xfrm>
            <a:off x="2500313" y="928688"/>
            <a:ext cx="635793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COMUNE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MILANO - CANONI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LOCAZIONE COMPARTI TERZIARIO E COMMERCIALE</a:t>
            </a:r>
          </a:p>
        </p:txBody>
      </p:sp>
      <p:sp>
        <p:nvSpPr>
          <p:cNvPr id="46093" name="Rettangolo 23"/>
          <p:cNvSpPr>
            <a:spLocks noChangeArrowheads="1"/>
          </p:cNvSpPr>
          <p:nvPr/>
        </p:nvSpPr>
        <p:spPr bwMode="auto">
          <a:xfrm>
            <a:off x="755576" y="1412776"/>
            <a:ext cx="77629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Canoni di locazione dei comparti terziario e commerciale (€/mq/anno) e variazioni % nominali semestrali, annuali e quinquennali</a:t>
            </a:r>
          </a:p>
        </p:txBody>
      </p:sp>
      <p:sp>
        <p:nvSpPr>
          <p:cNvPr id="46095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A9CF1E-F3D3-49A3-99EA-FC374B7006BB}" type="slidenum">
              <a:rPr lang="it-IT" sz="1000" smtClean="0">
                <a:latin typeface="Verdana" pitchFamily="34" charset="0"/>
              </a:rPr>
              <a:pPr/>
              <a:t>28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0" name="Rettangolo 27"/>
          <p:cNvSpPr>
            <a:spLocks noChangeArrowheads="1"/>
          </p:cNvSpPr>
          <p:nvPr/>
        </p:nvSpPr>
        <p:spPr bwMode="auto">
          <a:xfrm>
            <a:off x="1475656" y="6125234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2" name="Immagin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848072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1963712" y="2983688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Comune di Milano</a:t>
            </a:r>
          </a:p>
        </p:txBody>
      </p:sp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14039596"/>
              </p:ext>
            </p:extLst>
          </p:nvPr>
        </p:nvGraphicFramePr>
        <p:xfrm>
          <a:off x="827584" y="1880412"/>
          <a:ext cx="7344816" cy="3924852"/>
        </p:xfrm>
        <a:graphic>
          <a:graphicData uri="http://schemas.openxmlformats.org/drawingml/2006/table">
            <a:tbl>
              <a:tblPr/>
              <a:tblGrid>
                <a:gridCol w="885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66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5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856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58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858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435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 semestre  2017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Variazione % 6 mesi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variazione %                  1 anno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variazione %                 5 anni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03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Uffici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Centro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150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-21,1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Bastioni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-16,7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Circonvallazione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68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3,8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-20,6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Decentramento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-23,1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Media Milano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92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0,7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-20,1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031">
                <a:tc rowSpan="5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100" b="1" i="0" u="none" strike="noStrike" kern="1200" dirty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Uffici direzionali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Centro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270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5,9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3,8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-16,9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Bastioni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-14,9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Circonvallazione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145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-17,1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Decentramento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-25,0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Media Milano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176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5,6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4,1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-17,8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903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Negozi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Centro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425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-10,5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Bastioni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-15,6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Circonvallazione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-22,7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Decentramento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-18,5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Media Milano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175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-0,7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-13,8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9031">
                <a:tc rowSpan="5"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Negozi</a:t>
                      </a:r>
                      <a:r>
                        <a:rPr lang="it-IT" sz="1100" b="1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 vie commerciali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Centro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1.075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Bastioni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385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0,0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-9,4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Circonvallazione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-3,9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Decentramento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125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4,2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-5,7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903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Media Milano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443</a:t>
                      </a:r>
                    </a:p>
                  </a:txBody>
                  <a:tcPr marL="8952" marR="8952" marT="895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0,9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0,9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-1,7</a:t>
                      </a:r>
                    </a:p>
                  </a:txBody>
                  <a:tcPr marL="8952" marR="8952" marT="89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919241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34CCF9C9-FCE5-4946-B292-890943D08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4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144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47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452" name="Rettangolo 23"/>
          <p:cNvSpPr>
            <a:spLocks noChangeArrowheads="1"/>
          </p:cNvSpPr>
          <p:nvPr/>
        </p:nvSpPr>
        <p:spPr bwMode="auto">
          <a:xfrm>
            <a:off x="2500313" y="928688"/>
            <a:ext cx="59293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LA CITTA’ METROPOLITANA (ESCLUSA MILANO)</a:t>
            </a:r>
          </a:p>
        </p:txBody>
      </p:sp>
      <p:sp>
        <p:nvSpPr>
          <p:cNvPr id="61453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78795-E03B-484F-A4C9-6C6CAB376116}" type="slidenum">
              <a:rPr lang="it-IT" sz="1000" smtClean="0">
                <a:latin typeface="Verdana" pitchFamily="34" charset="0"/>
              </a:rPr>
              <a:pPr/>
              <a:t>29</a:t>
            </a:fld>
            <a:endParaRPr lang="it-IT" sz="1000">
              <a:latin typeface="Verdana" pitchFamily="34" charset="0"/>
            </a:endParaRPr>
          </a:p>
        </p:txBody>
      </p:sp>
      <p:pic>
        <p:nvPicPr>
          <p:cNvPr id="61454" name="Immagine 25" descr="provincia_Milan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988" y="1389534"/>
            <a:ext cx="664845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5" name="Rettangolo 11"/>
          <p:cNvSpPr>
            <a:spLocks noChangeArrowheads="1"/>
          </p:cNvSpPr>
          <p:nvPr/>
        </p:nvSpPr>
        <p:spPr bwMode="auto">
          <a:xfrm>
            <a:off x="1500188" y="5334000"/>
            <a:ext cx="1143000" cy="738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solidFill>
                  <a:schemeClr val="bg1"/>
                </a:solidFill>
                <a:latin typeface="Optima" pitchFamily="34" charset="0"/>
              </a:rPr>
              <a:t>G4g</a:t>
            </a:r>
          </a:p>
          <a:p>
            <a:endParaRPr lang="it-IT" sz="1400">
              <a:solidFill>
                <a:schemeClr val="bg1"/>
              </a:solidFill>
              <a:latin typeface="Optima" pitchFamily="34" charset="0"/>
            </a:endParaRPr>
          </a:p>
          <a:p>
            <a:endParaRPr lang="it-IT" sz="1400">
              <a:solidFill>
                <a:schemeClr val="bg1"/>
              </a:solidFill>
              <a:latin typeface="Optima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9F7D48D0-43F0-4B66-9B77-B4021C7D5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3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9467" name="Segnaposto numero diapositiva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E4FF65-F09E-4A7F-B704-43E1032D87B6}" type="slidenum">
              <a:rPr lang="it-IT" sz="1000" smtClean="0">
                <a:latin typeface="Verdana" pitchFamily="34" charset="0"/>
              </a:rPr>
              <a:pPr/>
              <a:t>3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5762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LA CONGIUNTURA ECONOMICA INTERNAZIONALE</a:t>
            </a:r>
          </a:p>
        </p:txBody>
      </p:sp>
      <p:sp>
        <p:nvSpPr>
          <p:cNvPr id="19469" name="Rettangolo 23"/>
          <p:cNvSpPr>
            <a:spLocks noChangeArrowheads="1"/>
          </p:cNvSpPr>
          <p:nvPr/>
        </p:nvSpPr>
        <p:spPr bwMode="auto">
          <a:xfrm>
            <a:off x="571472" y="1279525"/>
            <a:ext cx="735806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dirty="0">
                <a:latin typeface="Verdana" pitchFamily="34" charset="0"/>
              </a:rPr>
              <a:t>Tasso di disoccupazione per Paese</a:t>
            </a:r>
          </a:p>
        </p:txBody>
      </p:sp>
      <p:graphicFrame>
        <p:nvGraphicFramePr>
          <p:cNvPr id="19501" name="Group 45"/>
          <p:cNvGraphicFramePr>
            <a:graphicFrameLocks noGrp="1"/>
          </p:cNvGraphicFramePr>
          <p:nvPr/>
        </p:nvGraphicFramePr>
        <p:xfrm>
          <a:off x="2206940" y="1761651"/>
          <a:ext cx="4525300" cy="3321052"/>
        </p:xfrm>
        <a:graphic>
          <a:graphicData uri="http://schemas.openxmlformats.org/drawingml/2006/table">
            <a:tbl>
              <a:tblPr/>
              <a:tblGrid>
                <a:gridCol w="22402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1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1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168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COUNTRY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2018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Euro Area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France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Germany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Greece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23,6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22,8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21,6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Ireland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Italy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Portugal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11,2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9,9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9,2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Spain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19,6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17,6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USA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4,9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Japan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3,1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2173888" y="5301208"/>
            <a:ext cx="628654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1000" dirty="0">
                <a:latin typeface="Verdana" pitchFamily="34" charset="0"/>
                <a:cs typeface="Times New Roman" pitchFamily="18" charset="0"/>
              </a:rPr>
              <a:t>* Previsioni Eurostat – primavera 2017</a:t>
            </a:r>
          </a:p>
        </p:txBody>
      </p:sp>
      <p:sp>
        <p:nvSpPr>
          <p:cNvPr id="24" name="Rettangolo 27"/>
          <p:cNvSpPr>
            <a:spLocks noChangeArrowheads="1"/>
          </p:cNvSpPr>
          <p:nvPr/>
        </p:nvSpPr>
        <p:spPr bwMode="auto">
          <a:xfrm>
            <a:off x="1571604" y="6111896"/>
            <a:ext cx="53046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 dati: EUROSTAT –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European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Economic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Forecast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– </a:t>
            </a:r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Spring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2017 </a:t>
            </a:r>
          </a:p>
        </p:txBody>
      </p:sp>
      <p:sp>
        <p:nvSpPr>
          <p:cNvPr id="25" name="Rettangolo 23"/>
          <p:cNvSpPr>
            <a:spLocks noChangeArrowheads="1"/>
          </p:cNvSpPr>
          <p:nvPr/>
        </p:nvSpPr>
        <p:spPr bwMode="auto">
          <a:xfrm rot="-5400000">
            <a:off x="-1027497" y="3251089"/>
            <a:ext cx="2685281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Tasso di disoccupazione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2CC865E5-4113-435E-92F4-458F63ED2E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396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397" name="Line 9"/>
          <p:cNvSpPr>
            <a:spLocks noChangeShapeType="1"/>
          </p:cNvSpPr>
          <p:nvPr/>
        </p:nvSpPr>
        <p:spPr bwMode="auto">
          <a:xfrm flipV="1">
            <a:off x="539552" y="908050"/>
            <a:ext cx="6913761" cy="67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399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01" name="Rettangolo 23"/>
          <p:cNvSpPr>
            <a:spLocks noChangeArrowheads="1"/>
          </p:cNvSpPr>
          <p:nvPr/>
        </p:nvSpPr>
        <p:spPr bwMode="auto">
          <a:xfrm rot="-5400000">
            <a:off x="-2397138" y="3012590"/>
            <a:ext cx="54215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resto della Città Metropolitana</a:t>
            </a:r>
          </a:p>
        </p:txBody>
      </p:sp>
      <p:sp>
        <p:nvSpPr>
          <p:cNvPr id="59404" name="Rettangolo 23"/>
          <p:cNvSpPr>
            <a:spLocks noChangeArrowheads="1"/>
          </p:cNvSpPr>
          <p:nvPr/>
        </p:nvSpPr>
        <p:spPr bwMode="auto">
          <a:xfrm>
            <a:off x="2500313" y="928688"/>
            <a:ext cx="60321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 - RESIDENZIALE</a:t>
            </a:r>
          </a:p>
          <a:p>
            <a:r>
              <a:rPr lang="it-IT" sz="1300" b="1" dirty="0">
                <a:latin typeface="Verdana" pitchFamily="34" charset="0"/>
              </a:rPr>
              <a:t>ZONE CENTRALI DEI COMUNI </a:t>
            </a:r>
          </a:p>
        </p:txBody>
      </p:sp>
      <p:sp>
        <p:nvSpPr>
          <p:cNvPr id="59406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CF78C-ED06-4641-A458-C67976D47B0D}" type="slidenum">
              <a:rPr lang="it-IT" sz="1000" smtClean="0">
                <a:latin typeface="Verdana" pitchFamily="34" charset="0"/>
              </a:rPr>
              <a:pPr/>
              <a:t>30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0" name="Immagin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95313" y="1438871"/>
            <a:ext cx="84058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del comparto residenziale e variazioni % semestrali, annuali e quinquennali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2381260"/>
              </p:ext>
            </p:extLst>
          </p:nvPr>
        </p:nvGraphicFramePr>
        <p:xfrm>
          <a:off x="1285852" y="1988840"/>
          <a:ext cx="7143799" cy="2719116"/>
        </p:xfrm>
        <a:graphic>
          <a:graphicData uri="http://schemas.openxmlformats.org/drawingml/2006/table">
            <a:tbl>
              <a:tblPr/>
              <a:tblGrid>
                <a:gridCol w="3047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5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11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medio €/mq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6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    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Appartamenti nuovi/classe</a:t>
                      </a:r>
                      <a:r>
                        <a:rPr lang="it-IT" sz="1400" b="1" i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energetica A-B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2.099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-10,6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-1,1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Appartamenti recenti,</a:t>
                      </a:r>
                      <a:r>
                        <a:rPr lang="it-IT" sz="1400" b="1" i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ristrutturati, epoca e di pregio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1.568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-15,4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-1,8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Appartamenti vecchi o da ristrutturare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1.107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-20,6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-2,5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FA63A692-B9C5-4CCA-89BD-09662C5D1C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396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9397" name="Line 9"/>
          <p:cNvSpPr>
            <a:spLocks noChangeShapeType="1"/>
          </p:cNvSpPr>
          <p:nvPr/>
        </p:nvSpPr>
        <p:spPr bwMode="auto">
          <a:xfrm flipV="1">
            <a:off x="539552" y="908050"/>
            <a:ext cx="6913761" cy="67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399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9406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CF78C-ED06-4641-A458-C67976D47B0D}" type="slidenum">
              <a:rPr lang="it-IT" sz="1000" smtClean="0">
                <a:latin typeface="Verdana" pitchFamily="34" charset="0"/>
              </a:rPr>
              <a:pPr/>
              <a:t>31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0" name="Immagin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95313" y="1438871"/>
            <a:ext cx="84058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del comparto residenziale e variazioni % semestrali, annuali e quinquennali</a:t>
            </a:r>
          </a:p>
        </p:txBody>
      </p:sp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8326408"/>
              </p:ext>
            </p:extLst>
          </p:nvPr>
        </p:nvGraphicFramePr>
        <p:xfrm>
          <a:off x="1285852" y="1988840"/>
          <a:ext cx="7143799" cy="2719116"/>
        </p:xfrm>
        <a:graphic>
          <a:graphicData uri="http://schemas.openxmlformats.org/drawingml/2006/table">
            <a:tbl>
              <a:tblPr/>
              <a:tblGrid>
                <a:gridCol w="30471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5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5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5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911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medio €/mq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6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 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Appartamenti nuovi/classe</a:t>
                      </a:r>
                      <a:r>
                        <a:rPr lang="it-IT" sz="1400" b="1" i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energetica A-B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1.924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-9,9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Appartamenti recenti,</a:t>
                      </a:r>
                      <a:r>
                        <a:rPr lang="it-IT" sz="1400" b="1" i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ristrutturati, epoca e di pregio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1.408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-15,6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6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Appartamenti vecchi o da ristrutturare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982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-20,7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 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7" name="Rettangolo 23"/>
          <p:cNvSpPr>
            <a:spLocks noChangeArrowheads="1"/>
          </p:cNvSpPr>
          <p:nvPr/>
        </p:nvSpPr>
        <p:spPr bwMode="auto">
          <a:xfrm>
            <a:off x="2500313" y="928688"/>
            <a:ext cx="603212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 - RESIDENZIALE</a:t>
            </a:r>
          </a:p>
          <a:p>
            <a:r>
              <a:rPr lang="it-IT" sz="1300" b="1" dirty="0">
                <a:latin typeface="Verdana" pitchFamily="34" charset="0"/>
              </a:rPr>
              <a:t>ZONE PERIFERICHE DEI COMUNI </a:t>
            </a:r>
          </a:p>
        </p:txBody>
      </p:sp>
      <p:sp>
        <p:nvSpPr>
          <p:cNvPr id="17" name="Rettangolo 23"/>
          <p:cNvSpPr>
            <a:spLocks noChangeArrowheads="1"/>
          </p:cNvSpPr>
          <p:nvPr/>
        </p:nvSpPr>
        <p:spPr bwMode="auto">
          <a:xfrm rot="-5400000">
            <a:off x="-2397138" y="3012590"/>
            <a:ext cx="54215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resto della Città Metropolitana</a:t>
            </a:r>
          </a:p>
        </p:txBody>
      </p:sp>
      <p:sp>
        <p:nvSpPr>
          <p:cNvPr id="22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F8809F13-09B8-414C-91A2-A3F2750C1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3" name="Line 9"/>
          <p:cNvSpPr>
            <a:spLocks noChangeShapeType="1"/>
          </p:cNvSpPr>
          <p:nvPr/>
        </p:nvSpPr>
        <p:spPr bwMode="auto">
          <a:xfrm flipV="1">
            <a:off x="539552" y="908050"/>
            <a:ext cx="6913761" cy="67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02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9572A4-64E5-4403-AE16-28B04103601C}" type="slidenum">
              <a:rPr lang="it-IT" sz="1000" smtClean="0">
                <a:latin typeface="Verdana" pitchFamily="34" charset="0"/>
              </a:rPr>
              <a:pPr/>
              <a:t>32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0" name="Immagin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5929772"/>
              </p:ext>
            </p:extLst>
          </p:nvPr>
        </p:nvGraphicFramePr>
        <p:xfrm>
          <a:off x="1429868" y="1988840"/>
          <a:ext cx="6238476" cy="1865024"/>
        </p:xfrm>
        <a:graphic>
          <a:graphicData uri="http://schemas.openxmlformats.org/drawingml/2006/table">
            <a:tbl>
              <a:tblPr/>
              <a:tblGrid>
                <a:gridCol w="2099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1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medio €/mq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Var.</a:t>
                      </a:r>
                      <a:r>
                        <a:rPr lang="it-IT" sz="1400" b="1" baseline="0" dirty="0">
                          <a:latin typeface="Calibri"/>
                          <a:ea typeface="Calibri"/>
                          <a:cs typeface="Times New Roman"/>
                        </a:rPr>
                        <a:t> %                         6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 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   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Negozi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1.531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-11,8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Uffici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1.350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-1,5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-13,8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11560" y="1439034"/>
            <a:ext cx="76857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di negozi e uffici nelle zone centrali dei comuni e variazioni % semestrali, annuali e quinquennali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6" name="Rettangolo 23"/>
          <p:cNvSpPr>
            <a:spLocks noChangeArrowheads="1"/>
          </p:cNvSpPr>
          <p:nvPr/>
        </p:nvSpPr>
        <p:spPr bwMode="auto">
          <a:xfrm>
            <a:off x="2500313" y="928688"/>
            <a:ext cx="61761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</a:t>
            </a:r>
          </a:p>
          <a:p>
            <a:r>
              <a:rPr lang="it-IT" sz="1300" b="1" dirty="0">
                <a:latin typeface="Verdana" pitchFamily="34" charset="0"/>
              </a:rPr>
              <a:t>COMMERCIALE E TERZIARIO - ZONE CENTRALI DEI COMUNI </a:t>
            </a:r>
          </a:p>
        </p:txBody>
      </p:sp>
      <p:sp>
        <p:nvSpPr>
          <p:cNvPr id="23" name="Rettangolo 23"/>
          <p:cNvSpPr>
            <a:spLocks noChangeArrowheads="1"/>
          </p:cNvSpPr>
          <p:nvPr/>
        </p:nvSpPr>
        <p:spPr bwMode="auto">
          <a:xfrm rot="-5400000">
            <a:off x="-2397138" y="3012590"/>
            <a:ext cx="54215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resto della Città Metropolitana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22BA4F80-FBA5-42E5-8CAF-68812AA6F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3493" name="Line 9"/>
          <p:cNvSpPr>
            <a:spLocks noChangeShapeType="1"/>
          </p:cNvSpPr>
          <p:nvPr/>
        </p:nvSpPr>
        <p:spPr bwMode="auto">
          <a:xfrm flipV="1">
            <a:off x="539552" y="908050"/>
            <a:ext cx="6913761" cy="67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9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502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9572A4-64E5-4403-AE16-28B04103601C}" type="slidenum">
              <a:rPr lang="it-IT" sz="1000" smtClean="0">
                <a:latin typeface="Verdana" pitchFamily="34" charset="0"/>
              </a:rPr>
              <a:pPr/>
              <a:t>33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0" name="Immagine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4590129"/>
              </p:ext>
            </p:extLst>
          </p:nvPr>
        </p:nvGraphicFramePr>
        <p:xfrm>
          <a:off x="1429868" y="1988840"/>
          <a:ext cx="6238476" cy="1865024"/>
        </p:xfrm>
        <a:graphic>
          <a:graphicData uri="http://schemas.openxmlformats.org/drawingml/2006/table">
            <a:tbl>
              <a:tblPr/>
              <a:tblGrid>
                <a:gridCol w="2099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310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4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 medio</a:t>
                      </a:r>
                      <a:r>
                        <a:rPr lang="it-IT" sz="14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€/mq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Var.</a:t>
                      </a:r>
                      <a:r>
                        <a:rPr lang="it-IT" sz="1400" b="1" baseline="0" dirty="0">
                          <a:latin typeface="Calibri"/>
                          <a:ea typeface="Calibri"/>
                          <a:cs typeface="Times New Roman"/>
                        </a:rPr>
                        <a:t> %                         6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 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                            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Negozi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1.218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-11,6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Uffici</a:t>
                      </a: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latin typeface="Calibri"/>
                          <a:ea typeface="Calibri"/>
                          <a:cs typeface="Times New Roman"/>
                        </a:rPr>
                        <a:t>1.141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-1,4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-13,3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Variazione</a:t>
                      </a:r>
                      <a:r>
                        <a:rPr lang="it-IT" sz="1400" b="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0" i="1" dirty="0">
                          <a:latin typeface="Calibri"/>
                          <a:ea typeface="Calibri"/>
                          <a:cs typeface="Times New Roman"/>
                        </a:rPr>
                        <a:t>% annuale reale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kern="12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-2,0</a:t>
                      </a: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11560" y="1439034"/>
            <a:ext cx="8045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di negozi e uffici nelle zone periferiche dei comuni e variazioni % semestrali, annuali e quinquennali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6" name="Rettangolo 23"/>
          <p:cNvSpPr>
            <a:spLocks noChangeArrowheads="1"/>
          </p:cNvSpPr>
          <p:nvPr/>
        </p:nvSpPr>
        <p:spPr bwMode="auto">
          <a:xfrm>
            <a:off x="2500313" y="928688"/>
            <a:ext cx="617614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</a:t>
            </a:r>
          </a:p>
          <a:p>
            <a:r>
              <a:rPr lang="it-IT" sz="1300" b="1" dirty="0">
                <a:latin typeface="Verdana" pitchFamily="34" charset="0"/>
              </a:rPr>
              <a:t>COMMERCIALE E TERZIARIO - ZONE PERIFERICHE DEI COMUNI </a:t>
            </a:r>
          </a:p>
        </p:txBody>
      </p:sp>
      <p:sp>
        <p:nvSpPr>
          <p:cNvPr id="17" name="Rettangolo 23"/>
          <p:cNvSpPr>
            <a:spLocks noChangeArrowheads="1"/>
          </p:cNvSpPr>
          <p:nvPr/>
        </p:nvSpPr>
        <p:spPr bwMode="auto">
          <a:xfrm rot="-5400000">
            <a:off x="-2397138" y="3012590"/>
            <a:ext cx="542158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del resto della Città Metropolitana</a:t>
            </a:r>
          </a:p>
        </p:txBody>
      </p:sp>
      <p:sp>
        <p:nvSpPr>
          <p:cNvPr id="23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8CB0A550-CD96-4A61-9432-FA55CABFF8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656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67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6569" name="Rettangolo 23"/>
          <p:cNvSpPr>
            <a:spLocks noChangeArrowheads="1"/>
          </p:cNvSpPr>
          <p:nvPr/>
        </p:nvSpPr>
        <p:spPr bwMode="auto">
          <a:xfrm rot="-5400000">
            <a:off x="-1969293" y="3177480"/>
            <a:ext cx="4557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degli ambiti territoriali</a:t>
            </a:r>
          </a:p>
        </p:txBody>
      </p:sp>
      <p:sp>
        <p:nvSpPr>
          <p:cNvPr id="66573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235C6-7034-4E90-9340-A803ACE36EC1}" type="slidenum">
              <a:rPr lang="it-IT" sz="1000" smtClean="0">
                <a:latin typeface="Verdana" pitchFamily="34" charset="0"/>
              </a:rPr>
              <a:pPr/>
              <a:t>34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66574" name="Rettangolo 23"/>
          <p:cNvSpPr>
            <a:spLocks noChangeArrowheads="1"/>
          </p:cNvSpPr>
          <p:nvPr/>
        </p:nvSpPr>
        <p:spPr bwMode="auto">
          <a:xfrm>
            <a:off x="2267744" y="928688"/>
            <a:ext cx="687625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</a:t>
            </a:r>
          </a:p>
          <a:p>
            <a:r>
              <a:rPr lang="it-IT" sz="1300" b="1" dirty="0">
                <a:latin typeface="Verdana" pitchFamily="34" charset="0"/>
              </a:rPr>
              <a:t>ZONE CENTRALI DEI COMUNI</a:t>
            </a:r>
          </a:p>
          <a:p>
            <a:r>
              <a:rPr lang="it-IT" sz="1300" b="1" dirty="0">
                <a:latin typeface="Verdana" pitchFamily="34" charset="0"/>
              </a:rPr>
              <a:t>APPARTAMENTI NUOVI/CLASSE ENERGETICA A-B</a:t>
            </a:r>
          </a:p>
        </p:txBody>
      </p:sp>
      <p:sp>
        <p:nvSpPr>
          <p:cNvPr id="66575" name="Rettangolo 23"/>
          <p:cNvSpPr>
            <a:spLocks noChangeArrowheads="1"/>
          </p:cNvSpPr>
          <p:nvPr/>
        </p:nvSpPr>
        <p:spPr bwMode="auto">
          <a:xfrm>
            <a:off x="595313" y="1595438"/>
            <a:ext cx="82629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degli Ambiti territoriali e variazioni (%) semestrali rispetto alla media della Città metropolitana</a:t>
            </a:r>
          </a:p>
        </p:txBody>
      </p:sp>
      <p:sp>
        <p:nvSpPr>
          <p:cNvPr id="18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19" name="Immagin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EDFD4E7C-7F87-4354-9AB3-42B4F480A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88840"/>
            <a:ext cx="5505450" cy="347662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88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7589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91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7593" name="Rettangolo 23"/>
          <p:cNvSpPr>
            <a:spLocks noChangeArrowheads="1"/>
          </p:cNvSpPr>
          <p:nvPr/>
        </p:nvSpPr>
        <p:spPr bwMode="auto">
          <a:xfrm rot="-5400000">
            <a:off x="-1969293" y="3177480"/>
            <a:ext cx="4557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degli ambiti territoriali</a:t>
            </a:r>
          </a:p>
        </p:txBody>
      </p:sp>
      <p:sp>
        <p:nvSpPr>
          <p:cNvPr id="67597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522666-C1FF-4E97-A820-C4E831955331}" type="slidenum">
              <a:rPr lang="it-IT" sz="1000" smtClean="0">
                <a:latin typeface="Verdana" pitchFamily="34" charset="0"/>
              </a:rPr>
              <a:pPr/>
              <a:t>35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8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19" name="Immagin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3" name="Rettangolo 23"/>
          <p:cNvSpPr>
            <a:spLocks noChangeArrowheads="1"/>
          </p:cNvSpPr>
          <p:nvPr/>
        </p:nvSpPr>
        <p:spPr bwMode="auto">
          <a:xfrm>
            <a:off x="2267744" y="928688"/>
            <a:ext cx="687625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</a:t>
            </a:r>
          </a:p>
          <a:p>
            <a:r>
              <a:rPr lang="it-IT" sz="1300" b="1" dirty="0">
                <a:latin typeface="Verdana" pitchFamily="34" charset="0"/>
              </a:rPr>
              <a:t>ZONE CENTRALI DEI COMUNI</a:t>
            </a:r>
          </a:p>
          <a:p>
            <a:r>
              <a:rPr lang="it-IT" sz="1300" b="1" dirty="0">
                <a:latin typeface="Verdana" pitchFamily="34" charset="0"/>
              </a:rPr>
              <a:t>APPARTAMENTI RECENTI, RISTRUTTURATI, EPOCA E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PREGIO</a:t>
            </a:r>
          </a:p>
        </p:txBody>
      </p:sp>
      <p:sp>
        <p:nvSpPr>
          <p:cNvPr id="25" name="Rettangolo 23"/>
          <p:cNvSpPr>
            <a:spLocks noChangeArrowheads="1"/>
          </p:cNvSpPr>
          <p:nvPr/>
        </p:nvSpPr>
        <p:spPr bwMode="auto">
          <a:xfrm>
            <a:off x="595313" y="1595438"/>
            <a:ext cx="82629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degli Ambiti territoriali e variazioni (%) semestrali rispetto alla media della Città metropolitana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BCDB2FB9-87B6-4EE6-8228-E01123DBE3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1098" y="2088661"/>
            <a:ext cx="5495238" cy="342857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A5B4D864-1A3C-4A8F-B439-6D7F326DAF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61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8617" name="Rettangolo 23"/>
          <p:cNvSpPr>
            <a:spLocks noChangeArrowheads="1"/>
          </p:cNvSpPr>
          <p:nvPr/>
        </p:nvSpPr>
        <p:spPr bwMode="auto">
          <a:xfrm rot="-5400000">
            <a:off x="-1969293" y="3177480"/>
            <a:ext cx="4557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degli ambiti territoriali</a:t>
            </a:r>
          </a:p>
        </p:txBody>
      </p:sp>
      <p:sp>
        <p:nvSpPr>
          <p:cNvPr id="68621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B34BB0-F908-41EB-AAB2-4C9B08746B06}" type="slidenum">
              <a:rPr lang="it-IT" sz="1000" smtClean="0">
                <a:latin typeface="Verdana" pitchFamily="34" charset="0"/>
              </a:rPr>
              <a:pPr/>
              <a:t>36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8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19" name="Immagine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4" name="Rettangolo 23"/>
          <p:cNvSpPr>
            <a:spLocks noChangeArrowheads="1"/>
          </p:cNvSpPr>
          <p:nvPr/>
        </p:nvSpPr>
        <p:spPr bwMode="auto">
          <a:xfrm>
            <a:off x="2267744" y="928688"/>
            <a:ext cx="687625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</a:t>
            </a:r>
          </a:p>
          <a:p>
            <a:r>
              <a:rPr lang="it-IT" sz="1300" b="1" dirty="0">
                <a:latin typeface="Verdana" pitchFamily="34" charset="0"/>
              </a:rPr>
              <a:t>ZONE CENTRALI DEI COMUNI</a:t>
            </a:r>
          </a:p>
          <a:p>
            <a:r>
              <a:rPr lang="it-IT" sz="1300" b="1" dirty="0">
                <a:latin typeface="Verdana" pitchFamily="34" charset="0"/>
              </a:rPr>
              <a:t>APPARTAMENTI VECCHI O DA RISTRUTTURARE</a:t>
            </a:r>
          </a:p>
        </p:txBody>
      </p:sp>
      <p:sp>
        <p:nvSpPr>
          <p:cNvPr id="25" name="Rettangolo 23"/>
          <p:cNvSpPr>
            <a:spLocks noChangeArrowheads="1"/>
          </p:cNvSpPr>
          <p:nvPr/>
        </p:nvSpPr>
        <p:spPr bwMode="auto">
          <a:xfrm>
            <a:off x="595313" y="1595438"/>
            <a:ext cx="82629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degli Ambiti territoriali e variazioni (%) semestrali rispetto alla media della Città metropolitana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EEB230A8-74AF-4628-B37B-F1CAF21E2A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10622" y="2141621"/>
            <a:ext cx="5485714" cy="3447619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FD5864BB-6A45-4BE3-BB3B-ECE374BF4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36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69637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39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9641" name="Rettangolo 23"/>
          <p:cNvSpPr>
            <a:spLocks noChangeArrowheads="1"/>
          </p:cNvSpPr>
          <p:nvPr/>
        </p:nvSpPr>
        <p:spPr bwMode="auto">
          <a:xfrm rot="-5400000">
            <a:off x="-1969293" y="3177480"/>
            <a:ext cx="4557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degli ambiti territoriali</a:t>
            </a:r>
          </a:p>
        </p:txBody>
      </p:sp>
      <p:sp>
        <p:nvSpPr>
          <p:cNvPr id="69645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FE8E24-88B5-4645-AC25-91E770602C8D}" type="slidenum">
              <a:rPr lang="it-IT" sz="1000" smtClean="0">
                <a:latin typeface="Verdana" pitchFamily="34" charset="0"/>
              </a:rPr>
              <a:pPr/>
              <a:t>37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69646" name="Rettangolo 23"/>
          <p:cNvSpPr>
            <a:spLocks noChangeArrowheads="1"/>
          </p:cNvSpPr>
          <p:nvPr/>
        </p:nvSpPr>
        <p:spPr bwMode="auto">
          <a:xfrm>
            <a:off x="2280866" y="928688"/>
            <a:ext cx="68631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 – AMBITI TERRITORIALI</a:t>
            </a:r>
          </a:p>
          <a:p>
            <a:r>
              <a:rPr lang="it-IT" sz="1300" b="1" dirty="0">
                <a:latin typeface="Verdana" pitchFamily="34" charset="0"/>
              </a:rPr>
              <a:t>APPARTAMENTI NUOVI/CLASSE ENERGETICA A-B</a:t>
            </a:r>
          </a:p>
        </p:txBody>
      </p:sp>
      <p:sp>
        <p:nvSpPr>
          <p:cNvPr id="69647" name="Rettangolo 23"/>
          <p:cNvSpPr>
            <a:spLocks noChangeArrowheads="1"/>
          </p:cNvSpPr>
          <p:nvPr/>
        </p:nvSpPr>
        <p:spPr bwMode="auto">
          <a:xfrm>
            <a:off x="595313" y="1523989"/>
            <a:ext cx="8262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per Ambito territoriale e variazioni (%) nominali: confronto con la media della Città Metropolitana</a:t>
            </a: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5916130"/>
              </p:ext>
            </p:extLst>
          </p:nvPr>
        </p:nvGraphicFramePr>
        <p:xfrm>
          <a:off x="755576" y="1916832"/>
          <a:ext cx="7632848" cy="3413627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86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75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5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2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32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32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431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9183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69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600" dirty="0">
                        <a:latin typeface="Calibri"/>
                        <a:ea typeface="Times New Roman"/>
                      </a:endParaRPr>
                    </a:p>
                  </a:txBody>
                  <a:tcPr marL="40640" marR="4064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medio €/mq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6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Provinciale 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2.099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1.924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-0,2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-0,5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-10,6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-9,9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Abbiatense-Binaschino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1.871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1.713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-26,6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-23,8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Castanese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1.650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1.593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-7,4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-6,6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Legnanese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1.983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1.810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-3,3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Martesana-Adda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2.206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2.034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0,3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Magentino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1.746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1.656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-13,6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-12,3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Nord 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Groane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2.410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2.220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-9,1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Nord Milano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2.769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2.495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-8,5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Rhodense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2.333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2.075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0,7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-0,6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-11,3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Sud Est Milano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2.057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1.809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-9,7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Sud Milano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2.375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2.167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-17,9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-15,4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0" name="Immagin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3736DC97-6102-4001-91EC-80D21BD24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60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0661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63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0665" name="Rettangolo 23"/>
          <p:cNvSpPr>
            <a:spLocks noChangeArrowheads="1"/>
          </p:cNvSpPr>
          <p:nvPr/>
        </p:nvSpPr>
        <p:spPr bwMode="auto">
          <a:xfrm rot="-5400000">
            <a:off x="-1969293" y="3177480"/>
            <a:ext cx="4557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degli ambiti territoriali</a:t>
            </a:r>
          </a:p>
        </p:txBody>
      </p:sp>
      <p:sp>
        <p:nvSpPr>
          <p:cNvPr id="70669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D2592-B7AD-4847-BF74-676E3A20A4A5}" type="slidenum">
              <a:rPr lang="it-IT" sz="1000" smtClean="0">
                <a:latin typeface="Verdana" pitchFamily="34" charset="0"/>
              </a:rPr>
              <a:pPr/>
              <a:t>38</a:t>
            </a:fld>
            <a:endParaRPr lang="it-IT" sz="1000">
              <a:latin typeface="Verdana" pitchFamily="34" charset="0"/>
            </a:endParaRPr>
          </a:p>
        </p:txBody>
      </p:sp>
      <p:graphicFrame>
        <p:nvGraphicFramePr>
          <p:cNvPr id="18" name="Tabella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27624215"/>
              </p:ext>
            </p:extLst>
          </p:nvPr>
        </p:nvGraphicFramePr>
        <p:xfrm>
          <a:off x="733047" y="1944199"/>
          <a:ext cx="7511361" cy="3413627"/>
        </p:xfrm>
        <a:graphic>
          <a:graphicData uri="http://schemas.openxmlformats.org/drawingml/2006/table">
            <a:tbl>
              <a:tblPr/>
              <a:tblGrid>
                <a:gridCol w="1774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46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4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9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46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9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0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76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69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600" dirty="0">
                        <a:latin typeface="Calibri"/>
                        <a:ea typeface="Times New Roman"/>
                      </a:endParaRPr>
                    </a:p>
                  </a:txBody>
                  <a:tcPr marL="40640" marR="4064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 medio €/mq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6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Provinciale 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1.531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1.218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-1,4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Abbiatense-Binaschino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1.310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1.018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-20,8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-17,5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Castanese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1.320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1.243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-2,2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-11,1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-7,2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Legnanese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1.545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1.140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-1,7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-14,3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Martesana-Adda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1.362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1.180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-0,6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Magentino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1.450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1.248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-9,1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Nord 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Groane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1.890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1.348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-13,0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-11,6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Nord Milano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1.813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1.251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-3,8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-4,0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-19,9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-23,5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Rhodense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1.867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1.231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-1,3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-3,1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-8,4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-14,0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Sud Est Milano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1.539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1.127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Sud Milano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1.723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1.454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-16,0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-14,8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6021288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0" name="Immagin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5" name="Rettangolo 23"/>
          <p:cNvSpPr>
            <a:spLocks noChangeArrowheads="1"/>
          </p:cNvSpPr>
          <p:nvPr/>
        </p:nvSpPr>
        <p:spPr bwMode="auto">
          <a:xfrm>
            <a:off x="2280866" y="928688"/>
            <a:ext cx="68631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 </a:t>
            </a:r>
          </a:p>
          <a:p>
            <a:r>
              <a:rPr lang="it-IT" sz="1300" b="1" dirty="0">
                <a:latin typeface="Verdana" pitchFamily="34" charset="0"/>
              </a:rPr>
              <a:t>AMBITI TERRITORIALI - NEGOZI</a:t>
            </a:r>
          </a:p>
        </p:txBody>
      </p:sp>
      <p:sp>
        <p:nvSpPr>
          <p:cNvPr id="26" name="Rettangolo 23"/>
          <p:cNvSpPr>
            <a:spLocks noChangeArrowheads="1"/>
          </p:cNvSpPr>
          <p:nvPr/>
        </p:nvSpPr>
        <p:spPr bwMode="auto">
          <a:xfrm>
            <a:off x="595313" y="1523989"/>
            <a:ext cx="8262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per Ambito territoriale e variazioni (%) nominali: confronto con la media della Città Metropolitana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14ACDB55-CD00-4898-A532-5C8AFC486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68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168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87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89" name="Rettangolo 23"/>
          <p:cNvSpPr>
            <a:spLocks noChangeArrowheads="1"/>
          </p:cNvSpPr>
          <p:nvPr/>
        </p:nvSpPr>
        <p:spPr bwMode="auto">
          <a:xfrm rot="-5400000">
            <a:off x="-1969293" y="3177480"/>
            <a:ext cx="455771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Analisi dei prezzi degli ambiti territoriali</a:t>
            </a:r>
          </a:p>
        </p:txBody>
      </p:sp>
      <p:sp>
        <p:nvSpPr>
          <p:cNvPr id="71693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578013-38F3-42AA-903E-C1F578F10063}" type="slidenum">
              <a:rPr lang="it-IT" sz="1000" smtClean="0">
                <a:latin typeface="Verdana" pitchFamily="34" charset="0"/>
              </a:rPr>
              <a:pPr/>
              <a:t>39</a:t>
            </a:fld>
            <a:endParaRPr lang="it-IT" sz="1000">
              <a:latin typeface="Verdana" pitchFamily="34" charset="0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9944705"/>
              </p:ext>
            </p:extLst>
          </p:nvPr>
        </p:nvGraphicFramePr>
        <p:xfrm>
          <a:off x="733047" y="1959589"/>
          <a:ext cx="7511361" cy="3413627"/>
        </p:xfrm>
        <a:graphic>
          <a:graphicData uri="http://schemas.openxmlformats.org/drawingml/2006/table">
            <a:tbl>
              <a:tblPr/>
              <a:tblGrid>
                <a:gridCol w="17747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46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4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4962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466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9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904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076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69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it-IT" sz="1600" dirty="0">
                        <a:latin typeface="Calibri"/>
                        <a:ea typeface="Times New Roman"/>
                      </a:endParaRPr>
                    </a:p>
                  </a:txBody>
                  <a:tcPr marL="40640" marR="40640" marT="0" marB="0" anchor="b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Prezzo</a:t>
                      </a:r>
                      <a:r>
                        <a:rPr lang="it-IT" sz="1400" b="1" baseline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medio €/mq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6 mesi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1 anno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Var. % 5 anni</a:t>
                      </a:r>
                      <a:endParaRPr lang="it-I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Centro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Periferia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 Provinciale </a:t>
                      </a:r>
                      <a:endParaRPr lang="it-I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1.350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1.141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-1,5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-13,3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Abbiatense-Binaschino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1.142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969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-23,7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-18,8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Castanese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1.282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1.153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-1,1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-1,6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-12,5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-9,1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Legnanese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1.383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1.123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-2,1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-12,6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-16,1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Martesana-Adda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1.242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1.113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-0,4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-7,5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-7,9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Magentino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1.273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1.125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-1,6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-1,6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-14,0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Nord e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Groane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1.583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1.233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-2,2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-3,7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-3,3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-18,8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-17,1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Nord Milano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1.563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latin typeface="Calibri"/>
                          <a:ea typeface="Calibri"/>
                          <a:cs typeface="Times New Roman"/>
                        </a:rPr>
                        <a:t>1.172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-5,3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-6,6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-21,4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-27,4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Rhodense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1.519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1.219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-0,4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-8,5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0" u="none" kern="1200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-9,9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Sud Est Milano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1.453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1.075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-1,1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-1,9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-2,0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-10,2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-10,6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3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Sud Milano</a:t>
                      </a:r>
                      <a:endParaRPr lang="it-I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1.450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1.296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-0,1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-0,7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-0,8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-13,4</a:t>
                      </a:r>
                    </a:p>
                  </a:txBody>
                  <a:tcPr marL="40640" marR="4064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0" u="none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-14,2</a:t>
                      </a:r>
                    </a:p>
                  </a:txBody>
                  <a:tcPr marL="40640" marR="40640" marT="0" marB="0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9" name="Rettangolo 27"/>
          <p:cNvSpPr>
            <a:spLocks noChangeArrowheads="1"/>
          </p:cNvSpPr>
          <p:nvPr/>
        </p:nvSpPr>
        <p:spPr bwMode="auto">
          <a:xfrm>
            <a:off x="1475656" y="6053226"/>
            <a:ext cx="6072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Fonte: FIMAA Milano Monza &amp; Brianza - Collegio Agenti d’Affari in Mediazione delle Province di Milano, Monza &amp; Brianza dal 1945</a:t>
            </a:r>
          </a:p>
        </p:txBody>
      </p:sp>
      <p:pic>
        <p:nvPicPr>
          <p:cNvPr id="20" name="Immagine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680541" cy="8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95313" y="928688"/>
            <a:ext cx="21907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300" b="1" dirty="0">
                <a:latin typeface="Verdana" pitchFamily="34" charset="0"/>
              </a:rPr>
              <a:t>I semestre 2017</a:t>
            </a:r>
          </a:p>
        </p:txBody>
      </p:sp>
      <p:sp>
        <p:nvSpPr>
          <p:cNvPr id="25" name="Rettangolo 23"/>
          <p:cNvSpPr>
            <a:spLocks noChangeArrowheads="1"/>
          </p:cNvSpPr>
          <p:nvPr/>
        </p:nvSpPr>
        <p:spPr bwMode="auto">
          <a:xfrm>
            <a:off x="2280866" y="928688"/>
            <a:ext cx="68631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CITTA’ METROPOLITANA (ESCLUSA MILANO)</a:t>
            </a:r>
          </a:p>
          <a:p>
            <a:r>
              <a:rPr lang="it-IT" sz="1300" b="1" dirty="0">
                <a:latin typeface="Verdana" pitchFamily="34" charset="0"/>
              </a:rPr>
              <a:t>AMBITI TERRITORIALI - UFFICI</a:t>
            </a:r>
          </a:p>
        </p:txBody>
      </p:sp>
      <p:sp>
        <p:nvSpPr>
          <p:cNvPr id="26" name="Rettangolo 23"/>
          <p:cNvSpPr>
            <a:spLocks noChangeArrowheads="1"/>
          </p:cNvSpPr>
          <p:nvPr/>
        </p:nvSpPr>
        <p:spPr bwMode="auto">
          <a:xfrm>
            <a:off x="595313" y="1523989"/>
            <a:ext cx="8262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Prezzi per Ambito territoriale e variazioni (%) nominali: confronto con la media della Città Metropolitana</a:t>
            </a:r>
          </a:p>
        </p:txBody>
      </p:sp>
      <p:sp>
        <p:nvSpPr>
          <p:cNvPr id="18" name="Rettangolo 27"/>
          <p:cNvSpPr>
            <a:spLocks noChangeArrowheads="1"/>
          </p:cNvSpPr>
          <p:nvPr/>
        </p:nvSpPr>
        <p:spPr bwMode="auto">
          <a:xfrm>
            <a:off x="1475656" y="5805264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Elaborazioni: Camera di Commercio Metropolitana di Milano, Monza-Brianza e Lodi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AC09DF00-5644-41D6-A327-F726095C34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87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89" name="Rettangolo 23"/>
          <p:cNvSpPr>
            <a:spLocks noChangeArrowheads="1"/>
          </p:cNvSpPr>
          <p:nvPr/>
        </p:nvSpPr>
        <p:spPr bwMode="auto">
          <a:xfrm rot="-5400000">
            <a:off x="-1674018" y="2936081"/>
            <a:ext cx="39671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Mutui per investimenti in edilizia residenziale in Italia</a:t>
            </a:r>
          </a:p>
        </p:txBody>
      </p:sp>
      <p:sp>
        <p:nvSpPr>
          <p:cNvPr id="20490" name="Rettangolo 27"/>
          <p:cNvSpPr>
            <a:spLocks noChangeArrowheads="1"/>
          </p:cNvSpPr>
          <p:nvPr/>
        </p:nvSpPr>
        <p:spPr bwMode="auto">
          <a:xfrm>
            <a:off x="804068" y="5991249"/>
            <a:ext cx="6072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 dati: Elaborazioni Ance su dati Banca d’Italia</a:t>
            </a:r>
          </a:p>
        </p:txBody>
      </p:sp>
      <p:sp>
        <p:nvSpPr>
          <p:cNvPr id="20491" name="CasellaDiTesto 26"/>
          <p:cNvSpPr txBox="1">
            <a:spLocks noChangeArrowheads="1"/>
          </p:cNvSpPr>
          <p:nvPr/>
        </p:nvSpPr>
        <p:spPr bwMode="auto">
          <a:xfrm>
            <a:off x="642938" y="1197913"/>
            <a:ext cx="78581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Variazione % primi 3 mesi 2017/primi 3 mesi 2016</a:t>
            </a:r>
          </a:p>
        </p:txBody>
      </p:sp>
      <p:sp>
        <p:nvSpPr>
          <p:cNvPr id="20492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14C8D-815E-487B-9685-1196AF67D656}" type="slidenum">
              <a:rPr lang="it-IT" sz="1000" smtClean="0">
                <a:latin typeface="Verdana" pitchFamily="34" charset="0"/>
              </a:rPr>
              <a:pPr/>
              <a:t>4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0493" name="Rettangolo 23"/>
          <p:cNvSpPr>
            <a:spLocks noChangeArrowheads="1"/>
          </p:cNvSpPr>
          <p:nvPr/>
        </p:nvSpPr>
        <p:spPr bwMode="auto">
          <a:xfrm>
            <a:off x="642938" y="928688"/>
            <a:ext cx="803351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FLUSSO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NUOVI MUTUI PER INVESTIMENTI IN EDILIZIA RESIDENZIALE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868144" y="1484784"/>
            <a:ext cx="316835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ITALIA: 2016/2007 = -74,0%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875" y="2179290"/>
            <a:ext cx="72485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e 22"/>
          <p:cNvSpPr/>
          <p:nvPr/>
        </p:nvSpPr>
        <p:spPr>
          <a:xfrm>
            <a:off x="4355976" y="3068960"/>
            <a:ext cx="288032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44691EA3-BBEC-42C3-A86E-5B640FD342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2708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2709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11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2713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A7BA25-5F9A-4116-B1EF-9E6014582857}" type="slidenum">
              <a:rPr lang="it-IT" sz="1000" smtClean="0">
                <a:latin typeface="Verdana" pitchFamily="34" charset="0"/>
              </a:rPr>
              <a:pPr/>
              <a:t>40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2" name="Rettangolo 23"/>
          <p:cNvSpPr>
            <a:spLocks noChangeArrowheads="1"/>
          </p:cNvSpPr>
          <p:nvPr/>
        </p:nvSpPr>
        <p:spPr bwMode="auto">
          <a:xfrm>
            <a:off x="2699792" y="2204864"/>
            <a:ext cx="4536504" cy="13388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i="1" dirty="0">
                <a:latin typeface="Verdana" pitchFamily="34" charset="0"/>
                <a:cs typeface="Times New Roman" pitchFamily="18" charset="0"/>
              </a:rPr>
              <a:t>Grazie per l’attenzione</a:t>
            </a:r>
          </a:p>
          <a:p>
            <a:pPr algn="ctr"/>
            <a:endParaRPr lang="it-IT" sz="1400" b="1" i="1" dirty="0">
              <a:latin typeface="Verdana" pitchFamily="34" charset="0"/>
              <a:cs typeface="Times New Roman" pitchFamily="18" charset="0"/>
            </a:endParaRPr>
          </a:p>
          <a:p>
            <a:pPr algn="ctr"/>
            <a:endParaRPr lang="it-IT" sz="1400" b="1" dirty="0">
              <a:latin typeface="Verdana" pitchFamily="34" charset="0"/>
              <a:cs typeface="Times New Roman" pitchFamily="18" charset="0"/>
            </a:endParaRPr>
          </a:p>
          <a:p>
            <a:pPr algn="ctr"/>
            <a:r>
              <a:rPr lang="it-IT" sz="1400" b="1" dirty="0">
                <a:latin typeface="Verdana" pitchFamily="34" charset="0"/>
                <a:cs typeface="Times New Roman" pitchFamily="18" charset="0"/>
              </a:rPr>
              <a:t>Camera di Commercio Metropolitana</a:t>
            </a:r>
          </a:p>
          <a:p>
            <a:pPr algn="ctr"/>
            <a:r>
              <a:rPr lang="it-IT" sz="1400" b="1" dirty="0">
                <a:latin typeface="Verdana" pitchFamily="34" charset="0"/>
                <a:cs typeface="Times New Roman" pitchFamily="18" charset="0"/>
              </a:rPr>
              <a:t> di Milano, Monza-Brianza e Lodi</a:t>
            </a:r>
          </a:p>
          <a:p>
            <a:pPr algn="ctr"/>
            <a:endParaRPr lang="it-IT" sz="1100" dirty="0"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4ADB44C2-5394-4F5C-9F47-61EC9D6DC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1513" name="Rettangolo 27"/>
          <p:cNvSpPr>
            <a:spLocks noChangeArrowheads="1"/>
          </p:cNvSpPr>
          <p:nvPr/>
        </p:nvSpPr>
        <p:spPr bwMode="auto">
          <a:xfrm>
            <a:off x="804068" y="6111895"/>
            <a:ext cx="6072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 dati: Elaborazioni Ance su dati Banca d’Italia</a:t>
            </a:r>
          </a:p>
        </p:txBody>
      </p:sp>
      <p:sp>
        <p:nvSpPr>
          <p:cNvPr id="21515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FDD3C-5168-42DC-8959-3D6E973A57A8}" type="slidenum">
              <a:rPr lang="it-IT" sz="1000" smtClean="0">
                <a:latin typeface="Verdana" pitchFamily="34" charset="0"/>
              </a:rPr>
              <a:pPr/>
              <a:t>5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1516" name="Rettangolo 23"/>
          <p:cNvSpPr>
            <a:spLocks noChangeArrowheads="1"/>
          </p:cNvSpPr>
          <p:nvPr/>
        </p:nvSpPr>
        <p:spPr bwMode="auto">
          <a:xfrm>
            <a:off x="642938" y="928688"/>
            <a:ext cx="788950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FLUSSO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NUOVI MUTUI PER INVESTIMENTI IN EDILIZIA NON RESIDENZIALE</a:t>
            </a:r>
          </a:p>
        </p:txBody>
      </p:sp>
      <p:sp>
        <p:nvSpPr>
          <p:cNvPr id="21517" name="Rettangolo 23"/>
          <p:cNvSpPr>
            <a:spLocks noChangeArrowheads="1"/>
          </p:cNvSpPr>
          <p:nvPr/>
        </p:nvSpPr>
        <p:spPr bwMode="auto">
          <a:xfrm rot="-5400000">
            <a:off x="-1674018" y="2936409"/>
            <a:ext cx="396716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Mutui per investimenti in edilizia</a:t>
            </a:r>
          </a:p>
          <a:p>
            <a:pPr>
              <a:spcBef>
                <a:spcPts val="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non residenziale in Italia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8" name="CasellaDiTesto 26"/>
          <p:cNvSpPr txBox="1">
            <a:spLocks noChangeArrowheads="1"/>
          </p:cNvSpPr>
          <p:nvPr/>
        </p:nvSpPr>
        <p:spPr bwMode="auto">
          <a:xfrm>
            <a:off x="642938" y="1197913"/>
            <a:ext cx="78581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Variazione % primi 3 mesi 2017/primi 3 mesi 2016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5868144" y="1268760"/>
            <a:ext cx="316835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ITALIA: 2013/2007 = -73,5%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868144" y="1673514"/>
            <a:ext cx="3168352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ITALIA: 2016/2013 = +52,7%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1818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e 25"/>
          <p:cNvSpPr/>
          <p:nvPr/>
        </p:nvSpPr>
        <p:spPr>
          <a:xfrm>
            <a:off x="4211960" y="3645024"/>
            <a:ext cx="432048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78BB5537-764A-4671-8240-2F69EABE5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16632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5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2539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AF403C-6305-4102-B607-F5C839753992}" type="slidenum">
              <a:rPr lang="it-IT" sz="1000" smtClean="0">
                <a:latin typeface="Verdana" pitchFamily="34" charset="0"/>
              </a:rPr>
              <a:pPr/>
              <a:t>6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2540" name="Rettangolo 23"/>
          <p:cNvSpPr>
            <a:spLocks noChangeArrowheads="1"/>
          </p:cNvSpPr>
          <p:nvPr/>
        </p:nvSpPr>
        <p:spPr bwMode="auto">
          <a:xfrm>
            <a:off x="642938" y="928688"/>
            <a:ext cx="83215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FLUSSO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NUOVI MUTUI PER ACQUISTO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ABITAZIONE DA PARTE DELLE FAMIGLIE</a:t>
            </a:r>
          </a:p>
        </p:txBody>
      </p:sp>
      <p:sp>
        <p:nvSpPr>
          <p:cNvPr id="22541" name="Rettangolo 23"/>
          <p:cNvSpPr>
            <a:spLocks noChangeArrowheads="1"/>
          </p:cNvSpPr>
          <p:nvPr/>
        </p:nvSpPr>
        <p:spPr bwMode="auto">
          <a:xfrm rot="-5400000">
            <a:off x="-1686718" y="2901255"/>
            <a:ext cx="3967162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Mutui per acquisto di abitazioni                  </a:t>
            </a:r>
          </a:p>
        </p:txBody>
      </p:sp>
      <p:sp>
        <p:nvSpPr>
          <p:cNvPr id="18" name="Rettangolo 27"/>
          <p:cNvSpPr>
            <a:spLocks noChangeArrowheads="1"/>
          </p:cNvSpPr>
          <p:nvPr/>
        </p:nvSpPr>
        <p:spPr bwMode="auto">
          <a:xfrm>
            <a:off x="732061" y="6093296"/>
            <a:ext cx="607218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 dati: Elaborazioni Ance su dati Banca d’Italia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25" name="CasellaDiTesto 26"/>
          <p:cNvSpPr txBox="1">
            <a:spLocks noChangeArrowheads="1"/>
          </p:cNvSpPr>
          <p:nvPr/>
        </p:nvSpPr>
        <p:spPr bwMode="auto">
          <a:xfrm>
            <a:off x="642938" y="1197913"/>
            <a:ext cx="785815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Variazione % primi 3 mesi 2017/primi 3 mesi 2016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843808" y="1979548"/>
            <a:ext cx="410445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5652120" y="1340768"/>
            <a:ext cx="3292276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ITALIA: 2013/2007 = -65,9%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5652119" y="1772816"/>
            <a:ext cx="3292277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ITALIA: 2016/2013 = +105,5%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675" y="2178521"/>
            <a:ext cx="732472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e 26"/>
          <p:cNvSpPr/>
          <p:nvPr/>
        </p:nvSpPr>
        <p:spPr>
          <a:xfrm>
            <a:off x="3203848" y="2996952"/>
            <a:ext cx="360040" cy="2952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0658E502-6808-4F83-9125-91B97B7C50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90" name="Rettangolo 27"/>
          <p:cNvSpPr>
            <a:spLocks noChangeArrowheads="1"/>
          </p:cNvSpPr>
          <p:nvPr/>
        </p:nvSpPr>
        <p:spPr bwMode="auto">
          <a:xfrm>
            <a:off x="611560" y="6135265"/>
            <a:ext cx="6072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 dati: Elaborazioni Ance su dati ISTAT</a:t>
            </a:r>
          </a:p>
        </p:txBody>
      </p:sp>
      <p:sp>
        <p:nvSpPr>
          <p:cNvPr id="20492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14C8D-815E-487B-9685-1196AF67D656}" type="slidenum">
              <a:rPr lang="it-IT" sz="1000" smtClean="0">
                <a:latin typeface="Verdana" pitchFamily="34" charset="0"/>
              </a:rPr>
              <a:pPr/>
              <a:t>7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20493" name="Rettangolo 23"/>
          <p:cNvSpPr>
            <a:spLocks noChangeArrowheads="1"/>
          </p:cNvSpPr>
          <p:nvPr/>
        </p:nvSpPr>
        <p:spPr bwMode="auto">
          <a:xfrm>
            <a:off x="571472" y="928688"/>
            <a:ext cx="7572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INVESTIMENTI IN </a:t>
            </a:r>
            <a:r>
              <a:rPr lang="it-IT" sz="1300" b="1" u="sng" dirty="0">
                <a:latin typeface="Verdana" pitchFamily="34" charset="0"/>
              </a:rPr>
              <a:t>COSTRUZIONI</a:t>
            </a:r>
            <a:r>
              <a:rPr lang="it-IT" sz="1300" b="1" dirty="0">
                <a:latin typeface="Verdana" pitchFamily="34" charset="0"/>
              </a:rPr>
              <a:t> IN ITALIA</a:t>
            </a: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571472" y="5919083"/>
            <a:ext cx="65722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*Stime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Ance</a:t>
            </a:r>
          </a:p>
        </p:txBody>
      </p:sp>
      <p:sp>
        <p:nvSpPr>
          <p:cNvPr id="16" name="Rettangolo 23"/>
          <p:cNvSpPr>
            <a:spLocks noChangeArrowheads="1"/>
          </p:cNvSpPr>
          <p:nvPr/>
        </p:nvSpPr>
        <p:spPr bwMode="auto">
          <a:xfrm rot="-5400000">
            <a:off x="-1963712" y="2855119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Il settore delle costruzioni in Italia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graphicFrame>
        <p:nvGraphicFramePr>
          <p:cNvPr id="20" name="Tabella 19"/>
          <p:cNvGraphicFramePr>
            <a:graphicFrameLocks noGrp="1"/>
          </p:cNvGraphicFramePr>
          <p:nvPr/>
        </p:nvGraphicFramePr>
        <p:xfrm>
          <a:off x="683566" y="1484787"/>
          <a:ext cx="8136904" cy="1981187"/>
        </p:xfrm>
        <a:graphic>
          <a:graphicData uri="http://schemas.openxmlformats.org/drawingml/2006/table">
            <a:tbl>
              <a:tblPr/>
              <a:tblGrid>
                <a:gridCol w="1408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1163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8802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Tipologia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2016*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2017*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2018*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Costruzioni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170.266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156.705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154.793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155.336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144.919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134.042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126.970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123.584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122.830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124.468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127.718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Var.% annuale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-6,7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-7,5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-5,3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-2,7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Abitazioni 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83.010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76.781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78.379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75.166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72.888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70.617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67.955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65.444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65.864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66.524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67.928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Var.% annuale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-7,5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-3,7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 residenziali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87.256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79.923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76.414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80.170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72.032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63.426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59.016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58.140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56.965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57.944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59.790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Var.% annuale 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-8,4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-4,4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-10,2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-11,9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-1,5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683569" y="3717032"/>
          <a:ext cx="3600399" cy="1981187"/>
        </p:xfrm>
        <a:graphic>
          <a:graphicData uri="http://schemas.openxmlformats.org/drawingml/2006/table">
            <a:tbl>
              <a:tblPr/>
              <a:tblGrid>
                <a:gridCol w="1200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01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01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29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Tipologia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2016/2008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2018/2016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Costruzioni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-27,9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Variazione %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Abitazioni 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-20,7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Variazione %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 residenziali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-34,7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2193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Variazione %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" name="Rettangolo 23"/>
          <p:cNvSpPr>
            <a:spLocks noChangeArrowheads="1"/>
          </p:cNvSpPr>
          <p:nvPr/>
        </p:nvSpPr>
        <p:spPr bwMode="auto">
          <a:xfrm>
            <a:off x="571472" y="1124744"/>
            <a:ext cx="7572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dirty="0">
                <a:latin typeface="Verdana" pitchFamily="34" charset="0"/>
              </a:rPr>
              <a:t>Milioni di Euro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1E20293B-EAD8-4B66-BE7B-262F3430B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8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490" name="Rettangolo 27"/>
          <p:cNvSpPr>
            <a:spLocks noChangeArrowheads="1"/>
          </p:cNvSpPr>
          <p:nvPr/>
        </p:nvSpPr>
        <p:spPr bwMode="auto">
          <a:xfrm>
            <a:off x="611560" y="6135265"/>
            <a:ext cx="6072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 dati: Elaborazioni Ance su dati ISTAT</a:t>
            </a:r>
          </a:p>
        </p:txBody>
      </p:sp>
      <p:sp>
        <p:nvSpPr>
          <p:cNvPr id="20492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614C8D-815E-487B-9685-1196AF67D656}" type="slidenum">
              <a:rPr lang="it-IT" sz="1000" smtClean="0">
                <a:latin typeface="Verdana" pitchFamily="34" charset="0"/>
              </a:rPr>
              <a:pPr/>
              <a:t>8</a:t>
            </a:fld>
            <a:endParaRPr lang="it-IT" sz="1000">
              <a:latin typeface="Verdana" pitchFamily="34" charset="0"/>
            </a:endParaRPr>
          </a:p>
        </p:txBody>
      </p:sp>
      <p:sp>
        <p:nvSpPr>
          <p:cNvPr id="17" name="Rettangolo 27"/>
          <p:cNvSpPr>
            <a:spLocks noChangeArrowheads="1"/>
          </p:cNvSpPr>
          <p:nvPr/>
        </p:nvSpPr>
        <p:spPr bwMode="auto">
          <a:xfrm>
            <a:off x="571472" y="5919083"/>
            <a:ext cx="65722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000" dirty="0" err="1">
                <a:latin typeface="Verdana" pitchFamily="34" charset="0"/>
                <a:cs typeface="Times New Roman" pitchFamily="18" charset="0"/>
              </a:rPr>
              <a:t>*Stime</a:t>
            </a:r>
            <a:r>
              <a:rPr lang="it-IT" sz="1000" dirty="0">
                <a:latin typeface="Verdana" pitchFamily="34" charset="0"/>
                <a:cs typeface="Times New Roman" pitchFamily="18" charset="0"/>
              </a:rPr>
              <a:t> Ance</a:t>
            </a:r>
          </a:p>
        </p:txBody>
      </p:sp>
      <p:sp>
        <p:nvSpPr>
          <p:cNvPr id="16" name="Rettangolo 23"/>
          <p:cNvSpPr>
            <a:spLocks noChangeArrowheads="1"/>
          </p:cNvSpPr>
          <p:nvPr/>
        </p:nvSpPr>
        <p:spPr bwMode="auto">
          <a:xfrm rot="-5400000">
            <a:off x="-1963712" y="2819152"/>
            <a:ext cx="45577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Il settore delle costruzioni in Italia</a:t>
            </a:r>
          </a:p>
        </p:txBody>
      </p:sp>
      <p:sp>
        <p:nvSpPr>
          <p:cNvPr id="18" name="Rettangolo 23"/>
          <p:cNvSpPr>
            <a:spLocks noChangeArrowheads="1"/>
          </p:cNvSpPr>
          <p:nvPr/>
        </p:nvSpPr>
        <p:spPr bwMode="auto">
          <a:xfrm>
            <a:off x="600000" y="908720"/>
            <a:ext cx="7572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INVESTIMENTI IN </a:t>
            </a:r>
            <a:r>
              <a:rPr lang="it-IT" sz="1300" b="1" u="sng" dirty="0">
                <a:latin typeface="Verdana" pitchFamily="34" charset="0"/>
              </a:rPr>
              <a:t>ABITAZIONI</a:t>
            </a:r>
            <a:r>
              <a:rPr lang="it-IT" sz="1300" b="1" dirty="0">
                <a:latin typeface="Verdana" pitchFamily="34" charset="0"/>
              </a:rPr>
              <a:t> IN ITALIA</a:t>
            </a:r>
          </a:p>
        </p:txBody>
      </p:sp>
      <p:sp>
        <p:nvSpPr>
          <p:cNvPr id="24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0927602"/>
              </p:ext>
            </p:extLst>
          </p:nvPr>
        </p:nvGraphicFramePr>
        <p:xfrm>
          <a:off x="683570" y="1484784"/>
          <a:ext cx="8064893" cy="1629844"/>
        </p:xfrm>
        <a:graphic>
          <a:graphicData uri="http://schemas.openxmlformats.org/drawingml/2006/table">
            <a:tbl>
              <a:tblPr/>
              <a:tblGrid>
                <a:gridCol w="13964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622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29832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Tipologia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2012 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2016*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2017*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2018*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Nuove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46.946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38.952 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37.863 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32.945 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29.710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26.087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22.539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19.992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19.716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19.634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20.048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Var.% annuale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-17,0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-2,8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-9,8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-12,2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-13,6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-11,3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-1,4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Manut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straordinaria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36.064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37.829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40.517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42.222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43.179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44.530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45.416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45.452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46.148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46.889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47.879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Var.% annuale</a:t>
                      </a:r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it-IT" sz="13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7,3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Rettangolo 23"/>
          <p:cNvSpPr>
            <a:spLocks noChangeArrowheads="1"/>
          </p:cNvSpPr>
          <p:nvPr/>
        </p:nvSpPr>
        <p:spPr bwMode="auto">
          <a:xfrm>
            <a:off x="600000" y="1124744"/>
            <a:ext cx="7572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300" dirty="0">
                <a:latin typeface="Verdana" pitchFamily="34" charset="0"/>
              </a:rPr>
              <a:t>Milioni di Euro</a:t>
            </a:r>
          </a:p>
        </p:txBody>
      </p:sp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683571" y="3501008"/>
          <a:ext cx="3312368" cy="1440162"/>
        </p:xfrm>
        <a:graphic>
          <a:graphicData uri="http://schemas.openxmlformats.org/drawingml/2006/table">
            <a:tbl>
              <a:tblPr/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2778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Tipologia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2017/2008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8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Nuove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-58,2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8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Variazione %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8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Manut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it-IT" sz="1300" b="1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straordinaria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30,0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84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3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Variazione %</a:t>
                      </a: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it-IT" sz="1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466" marR="9466" marT="94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3ED0DCB3-534C-4C13-9C8A-4D7CC6E96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8"/>
          <p:cNvSpPr>
            <a:spLocks noChangeArrowheads="1"/>
          </p:cNvSpPr>
          <p:nvPr/>
        </p:nvSpPr>
        <p:spPr bwMode="auto">
          <a:xfrm>
            <a:off x="6948488" y="836613"/>
            <a:ext cx="1511300" cy="14446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5605" name="Line 9"/>
          <p:cNvSpPr>
            <a:spLocks noChangeShapeType="1"/>
          </p:cNvSpPr>
          <p:nvPr/>
        </p:nvSpPr>
        <p:spPr bwMode="auto">
          <a:xfrm>
            <a:off x="323850" y="908050"/>
            <a:ext cx="7129463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607" name="Line 11"/>
          <p:cNvSpPr>
            <a:spLocks noChangeShapeType="1"/>
          </p:cNvSpPr>
          <p:nvPr/>
        </p:nvSpPr>
        <p:spPr bwMode="auto">
          <a:xfrm>
            <a:off x="3995738" y="6524625"/>
            <a:ext cx="4321175" cy="0"/>
          </a:xfrm>
          <a:prstGeom prst="line">
            <a:avLst/>
          </a:prstGeom>
          <a:noFill/>
          <a:ln w="28575">
            <a:solidFill>
              <a:srgbClr val="73A7CC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5610" name="Rettangolo 27"/>
          <p:cNvSpPr>
            <a:spLocks noChangeArrowheads="1"/>
          </p:cNvSpPr>
          <p:nvPr/>
        </p:nvSpPr>
        <p:spPr bwMode="auto">
          <a:xfrm>
            <a:off x="732061" y="3831010"/>
            <a:ext cx="6072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Fonte dati: Agenzia delle Entrate</a:t>
            </a:r>
          </a:p>
        </p:txBody>
      </p:sp>
      <p:sp>
        <p:nvSpPr>
          <p:cNvPr id="25672" name="CasellaDiTesto 26"/>
          <p:cNvSpPr txBox="1">
            <a:spLocks noChangeArrowheads="1"/>
          </p:cNvSpPr>
          <p:nvPr/>
        </p:nvSpPr>
        <p:spPr bwMode="auto">
          <a:xfrm>
            <a:off x="683568" y="1196752"/>
            <a:ext cx="809310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100" dirty="0">
                <a:latin typeface="Verdana" pitchFamily="34" charset="0"/>
                <a:cs typeface="Times New Roman" pitchFamily="18" charset="0"/>
              </a:rPr>
              <a:t>Numero di transazioni </a:t>
            </a:r>
            <a:r>
              <a:rPr lang="it-IT" sz="1100" dirty="0" smtClean="0">
                <a:latin typeface="Verdana" pitchFamily="34" charset="0"/>
                <a:cs typeface="Times New Roman" pitchFamily="18" charset="0"/>
              </a:rPr>
              <a:t>residenziali e </a:t>
            </a:r>
            <a:r>
              <a:rPr lang="it-IT" sz="1100" dirty="0">
                <a:latin typeface="Verdana" pitchFamily="34" charset="0"/>
                <a:cs typeface="Times New Roman" pitchFamily="18" charset="0"/>
              </a:rPr>
              <a:t>variazioni percentuali rispetto allo stesso periodo dell’anno precedente </a:t>
            </a:r>
          </a:p>
        </p:txBody>
      </p:sp>
      <p:sp>
        <p:nvSpPr>
          <p:cNvPr id="25673" name="Segnaposto numero diapositiva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574695-D5A7-45C6-B304-A7916EEEAD8E}" type="slidenum">
              <a:rPr lang="it-IT" sz="1000" smtClean="0">
                <a:latin typeface="Verdana" pitchFamily="34" charset="0"/>
              </a:rPr>
              <a:pPr/>
              <a:t>9</a:t>
            </a:fld>
            <a:endParaRPr lang="it-IT" sz="1000" dirty="0">
              <a:latin typeface="Verdana" pitchFamily="34" charset="0"/>
            </a:endParaRPr>
          </a:p>
        </p:txBody>
      </p:sp>
      <p:sp>
        <p:nvSpPr>
          <p:cNvPr id="25674" name="Rettangolo 23"/>
          <p:cNvSpPr>
            <a:spLocks noChangeArrowheads="1"/>
          </p:cNvSpPr>
          <p:nvPr/>
        </p:nvSpPr>
        <p:spPr bwMode="auto">
          <a:xfrm>
            <a:off x="642938" y="928688"/>
            <a:ext cx="435768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300" b="1" dirty="0">
                <a:latin typeface="Verdana" pitchFamily="34" charset="0"/>
              </a:rPr>
              <a:t>TRANSAZIONI </a:t>
            </a:r>
            <a:r>
              <a:rPr lang="it-IT" sz="1300" b="1" dirty="0" err="1">
                <a:latin typeface="Verdana" pitchFamily="34" charset="0"/>
              </a:rPr>
              <a:t>DI</a:t>
            </a:r>
            <a:r>
              <a:rPr lang="it-IT" sz="1300" b="1" dirty="0">
                <a:latin typeface="Verdana" pitchFamily="34" charset="0"/>
              </a:rPr>
              <a:t> IMMOBILI RESIDENZIALI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95313" y="511845"/>
            <a:ext cx="590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b="1" dirty="0">
                <a:latin typeface="Verdana" pitchFamily="34" charset="0"/>
              </a:rPr>
              <a:t>Rilevazione dei prezzi degli Immobili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07950" y="188913"/>
            <a:ext cx="431800" cy="5903912"/>
          </a:xfrm>
          <a:prstGeom prst="rect">
            <a:avLst/>
          </a:prstGeom>
          <a:solidFill>
            <a:srgbClr val="CADEE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" name="Rettangolo 23"/>
          <p:cNvSpPr>
            <a:spLocks noChangeArrowheads="1"/>
          </p:cNvSpPr>
          <p:nvPr/>
        </p:nvSpPr>
        <p:spPr bwMode="auto">
          <a:xfrm rot="-5400000">
            <a:off x="-1669926" y="2515666"/>
            <a:ext cx="396716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Verdana" pitchFamily="34" charset="0"/>
                <a:cs typeface="Times New Roman" pitchFamily="18" charset="0"/>
              </a:rPr>
              <a:t>Transazioni  residenziali</a:t>
            </a: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9733054"/>
              </p:ext>
            </p:extLst>
          </p:nvPr>
        </p:nvGraphicFramePr>
        <p:xfrm>
          <a:off x="576057" y="1673554"/>
          <a:ext cx="8532447" cy="1899462"/>
        </p:xfrm>
        <a:graphic>
          <a:graphicData uri="http://schemas.openxmlformats.org/drawingml/2006/table">
            <a:tbl>
              <a:tblPr/>
              <a:tblGrid>
                <a:gridCol w="1455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68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68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6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68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683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568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68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5683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5683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0210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6346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41708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 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2007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2008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2009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2010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2011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2012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2013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2014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2015</a:t>
                      </a:r>
                    </a:p>
                  </a:txBody>
                  <a:tcPr marL="7189" marR="7189" marT="7189" marB="0" anchor="ctr">
                    <a:lnL>
                      <a:noFill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2016</a:t>
                      </a:r>
                    </a:p>
                  </a:txBody>
                  <a:tcPr marL="7189" marR="7189" marT="718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I </a:t>
                      </a:r>
                      <a:r>
                        <a:rPr lang="it-IT" sz="1200" b="1" i="0" u="none" strike="noStrike" dirty="0" err="1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sem</a:t>
                      </a:r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latin typeface="Calibri" pitchFamily="34" charset="0"/>
                        </a:rPr>
                        <a:t>. 2017</a:t>
                      </a:r>
                    </a:p>
                  </a:txBody>
                  <a:tcPr marL="7189" marR="7189" marT="7189" marB="0"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3A7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85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Milano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21.843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18.977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17.665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18.849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19.182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14.645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15.140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15.899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18.035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21.978</a:t>
                      </a:r>
                    </a:p>
                  </a:txBody>
                  <a:tcPr marL="7189" marR="7189" marT="718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11.842</a:t>
                      </a:r>
                    </a:p>
                  </a:txBody>
                  <a:tcPr marL="7189" marR="7189" marT="7189" marB="0"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57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Variazione %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-13,1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-13,1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-6,9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6,7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-23,7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13,4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21,9</a:t>
                      </a:r>
                    </a:p>
                  </a:txBody>
                  <a:tcPr marL="7189" marR="7189" marT="718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b="1" i="1" dirty="0">
                          <a:latin typeface="Calibri" pitchFamily="34" charset="0"/>
                        </a:rPr>
                        <a:t>8,3</a:t>
                      </a:r>
                    </a:p>
                  </a:txBody>
                  <a:tcPr marL="7189" marR="7189" marT="7189" marB="0"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854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Città</a:t>
                      </a:r>
                      <a:r>
                        <a:rPr lang="it-IT" sz="1200" b="1" i="0" u="none" strike="noStrike" baseline="0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 Metropolitana*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47.123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41.095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34.048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34.240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33.816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25.616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22.780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23.264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25.507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31.067</a:t>
                      </a:r>
                    </a:p>
                  </a:txBody>
                  <a:tcPr marL="7189" marR="7189" marT="718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n.d.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189" marR="7189" marT="7189" marB="0" anchor="ctr"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51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Variazione %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-7,3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-12,8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-17,1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-1,2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-24,2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-11,1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21,8</a:t>
                      </a:r>
                    </a:p>
                  </a:txBody>
                  <a:tcPr marL="7189" marR="7189" marT="718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200" b="1" i="1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7189" marR="7189" marT="7189" marB="0"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Italia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808.827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684.034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609.456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611.878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598.224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444.018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403.124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417.524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444.636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528.865</a:t>
                      </a:r>
                    </a:p>
                  </a:txBody>
                  <a:tcPr marL="7189" marR="7189" marT="718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267.505</a:t>
                      </a:r>
                    </a:p>
                  </a:txBody>
                  <a:tcPr marL="7189" marR="7189" marT="7189" marB="0"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Variazione %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-7,0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-15,4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-10,9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-2,2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-25,8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-9,2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3,6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6,5</a:t>
                      </a:r>
                    </a:p>
                  </a:txBody>
                  <a:tcPr marL="7189" marR="7189" marT="7189" marB="0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18,9</a:t>
                      </a:r>
                    </a:p>
                  </a:txBody>
                  <a:tcPr marL="7189" marR="7189" marT="7189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6,0</a:t>
                      </a:r>
                    </a:p>
                  </a:txBody>
                  <a:tcPr marL="7189" marR="7189" marT="7189" marB="0">
                    <a:lnL w="1270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Rettangolo 27"/>
          <p:cNvSpPr>
            <a:spLocks noChangeArrowheads="1"/>
          </p:cNvSpPr>
          <p:nvPr/>
        </p:nvSpPr>
        <p:spPr bwMode="auto">
          <a:xfrm>
            <a:off x="732061" y="4191050"/>
            <a:ext cx="6072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000" dirty="0">
                <a:latin typeface="Verdana" pitchFamily="34" charset="0"/>
                <a:cs typeface="Times New Roman" pitchFamily="18" charset="0"/>
              </a:rPr>
              <a:t>* Escluse quelle del Comune di Milano ed incluse quelle della Provincia di Monza e Brianza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845EDF38-22A3-4FA3-B01E-6674DAA64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88774"/>
            <a:ext cx="2728664" cy="3878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41627</TotalTime>
  <Words>4774</Words>
  <Application>Microsoft Office PowerPoint</Application>
  <PresentationFormat>Presentazione su schermo (4:3)</PresentationFormat>
  <Paragraphs>1561</Paragraphs>
  <Slides>40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>OSMI Az. Spec. CCIAA Milano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Franco Simona</dc:creator>
  <cp:lastModifiedBy>alessia.giambelli</cp:lastModifiedBy>
  <cp:revision>2708</cp:revision>
  <dcterms:created xsi:type="dcterms:W3CDTF">2010-10-15T15:33:58Z</dcterms:created>
  <dcterms:modified xsi:type="dcterms:W3CDTF">2017-09-20T07:03:33Z</dcterms:modified>
</cp:coreProperties>
</file>