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pos="187" userDrawn="1">
          <p15:clr>
            <a:srgbClr val="A4A3A4"/>
          </p15:clr>
        </p15:guide>
        <p15:guide id="4" pos="4133" userDrawn="1">
          <p15:clr>
            <a:srgbClr val="A4A3A4"/>
          </p15:clr>
        </p15:guide>
        <p15:guide id="5" orient="horz" pos="1555" userDrawn="1">
          <p15:clr>
            <a:srgbClr val="A4A3A4"/>
          </p15:clr>
        </p15:guide>
        <p15:guide id="6" pos="3226" userDrawn="1">
          <p15:clr>
            <a:srgbClr val="A4A3A4"/>
          </p15:clr>
        </p15:guide>
        <p15:guide id="7" orient="horz" pos="4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2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F47CA-02D7-4534-BD72-9AA0E482E607}" v="30" dt="2023-07-04T16:00:04.813"/>
    <p1510:client id="{6CFCFA41-4583-4D0E-AAE8-DE33E0E21D1E}" v="13" dt="2023-07-04T16:17:28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730" y="-3014"/>
      </p:cViewPr>
      <p:guideLst>
        <p:guide pos="2160"/>
        <p:guide pos="187"/>
        <p:guide pos="4133"/>
        <p:guide orient="horz" pos="1555"/>
        <p:guide pos="3226"/>
        <p:guide orient="horz" pos="4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IvyMode SemiBold" panose="020B0404020101010102" pitchFamily="34" charset="0"/>
                <a:ea typeface="+mn-ea"/>
                <a:cs typeface="IvyMode SemiBold" panose="020B0404020101010102" pitchFamily="34" charset="0"/>
              </a:defRPr>
            </a:pPr>
            <a:r>
              <a:rPr lang="en-US" sz="1200">
                <a:solidFill>
                  <a:srgbClr val="FF0000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2.0</a:t>
            </a:r>
            <a:r>
              <a:rPr lang="en-US" sz="1200" baseline="0">
                <a:solidFill>
                  <a:srgbClr val="FF0000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 </a:t>
            </a:r>
            <a:r>
              <a:rPr lang="en-US" sz="1200">
                <a:solidFill>
                  <a:srgbClr val="FF0000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bn €</a:t>
            </a:r>
            <a:endParaRPr lang="it-IT" sz="1200">
              <a:solidFill>
                <a:srgbClr val="FF0000"/>
              </a:solidFill>
              <a:latin typeface="IvyMode SemiBold" panose="020B0404020101010102" pitchFamily="34" charset="0"/>
              <a:cs typeface="IvyMode SemiBold" panose="020B0404020101010102" pitchFamily="34" charset="0"/>
            </a:endParaRPr>
          </a:p>
        </c:rich>
      </c:tx>
      <c:layout>
        <c:manualLayout>
          <c:xMode val="edge"/>
          <c:yMode val="edge"/>
          <c:x val="0.41369932673504545"/>
          <c:y val="0.48240765435970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IvyMode SemiBold" panose="020B0404020101010102" pitchFamily="34" charset="0"/>
              <a:ea typeface="+mn-ea"/>
              <a:cs typeface="IvyMode SemiBold" panose="020B0404020101010102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4816281121750125"/>
          <c:y val="0.237062408220863"/>
          <c:w val="0.5150932810438178"/>
          <c:h val="0.5844043982426361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Q2 23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6E-4F2D-9B4E-ADF07D5EBE1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6E-4F2D-9B4E-ADF07D5EBE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6E-4F2D-9B4E-ADF07D5EBE18}"/>
              </c:ext>
            </c:extLst>
          </c:dPt>
          <c:dPt>
            <c:idx val="3"/>
            <c:bubble3D val="0"/>
            <c:spPr>
              <a:solidFill>
                <a:srgbClr val="D582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6E-4F2D-9B4E-ADF07D5EBE1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6E-4F2D-9B4E-ADF07D5EBE1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6E-4F2D-9B4E-ADF07D5EBE18}"/>
              </c:ext>
            </c:extLst>
          </c:dPt>
          <c:dLbls>
            <c:dLbl>
              <c:idx val="0"/>
              <c:layout>
                <c:manualLayout>
                  <c:x val="6.2097698137344094E-2"/>
                  <c:y val="-4.775875205889111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6E-4F2D-9B4E-ADF07D5EBE18}"/>
                </c:ext>
              </c:extLst>
            </c:dLbl>
            <c:dLbl>
              <c:idx val="1"/>
              <c:layout>
                <c:manualLayout>
                  <c:x val="9.5087100272808145E-2"/>
                  <c:y val="5.3269377296455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10769397203098"/>
                      <c:h val="8.7545466274105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6E-4F2D-9B4E-ADF07D5EBE18}"/>
                </c:ext>
              </c:extLst>
            </c:dLbl>
            <c:dLbl>
              <c:idx val="2"/>
              <c:layout>
                <c:manualLayout>
                  <c:x val="1.5524424534335952E-2"/>
                  <c:y val="5.51062523756434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6E-4F2D-9B4E-ADF07D5EBE18}"/>
                </c:ext>
              </c:extLst>
            </c:dLbl>
            <c:dLbl>
              <c:idx val="3"/>
              <c:layout>
                <c:manualLayout>
                  <c:x val="-8.9265441072432131E-2"/>
                  <c:y val="4.2248271457159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9855216405283"/>
                      <c:h val="6.3261977727238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6E-4F2D-9B4E-ADF07D5EBE18}"/>
                </c:ext>
              </c:extLst>
            </c:dLbl>
            <c:dLbl>
              <c:idx val="4"/>
              <c:layout>
                <c:manualLayout>
                  <c:x val="-8.1503228805264144E-2"/>
                  <c:y val="-7.347500316752407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6E-4F2D-9B4E-ADF07D5EBE18}"/>
                </c:ext>
              </c:extLst>
            </c:dLbl>
            <c:dLbl>
              <c:idx val="5"/>
              <c:layout>
                <c:manualLayout>
                  <c:x val="-0.14554148000940023"/>
                  <c:y val="-3.673750158376237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61751301775"/>
                      <c:h val="0.11836823010288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96E-4F2D-9B4E-ADF07D5EB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Office</c:v>
                </c:pt>
                <c:pt idx="1">
                  <c:v>Logistics</c:v>
                </c:pt>
                <c:pt idx="2">
                  <c:v>Retail</c:v>
                </c:pt>
                <c:pt idx="3">
                  <c:v>Hospitality</c:v>
                </c:pt>
                <c:pt idx="4">
                  <c:v>Living</c:v>
                </c:pt>
                <c:pt idx="5">
                  <c:v>Alternative</c:v>
                </c:pt>
              </c:strCache>
            </c:strRef>
          </c:cat>
          <c:val>
            <c:numRef>
              <c:f>Foglio1!$B$2:$B$7</c:f>
              <c:numCache>
                <c:formatCode>_-* #,##0_-;\-* #,##0_-;_-* "-"??_-;_-@_-</c:formatCode>
                <c:ptCount val="6"/>
                <c:pt idx="0">
                  <c:v>413428000</c:v>
                </c:pt>
                <c:pt idx="1">
                  <c:v>525038098</c:v>
                </c:pt>
                <c:pt idx="2">
                  <c:v>158282270</c:v>
                </c:pt>
                <c:pt idx="3">
                  <c:v>271565500</c:v>
                </c:pt>
                <c:pt idx="4">
                  <c:v>300963000</c:v>
                </c:pt>
                <c:pt idx="5">
                  <c:v>377511604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6E-4F2D-9B4E-ADF07D5EBE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5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A007-4643-4E90-A130-6B776F8CBA1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B40D-2129-4594-9F03-588EEBA6B0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0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esearch@dils.com?subject=Real%20Estate%20Market%202021" TargetMode="External"/><Relationship Id="rId3" Type="http://schemas.openxmlformats.org/officeDocument/2006/relationships/hyperlink" Target="https://dils.com/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5" Type="http://schemas.openxmlformats.org/officeDocument/2006/relationships/chart" Target="../charts/chart1.xml"/><Relationship Id="rId10" Type="http://schemas.openxmlformats.org/officeDocument/2006/relationships/image" Target="../media/image6.svg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ittà&#10;&#10;Descrizione generata automaticamente">
            <a:extLst>
              <a:ext uri="{FF2B5EF4-FFF2-40B4-BE49-F238E27FC236}">
                <a16:creationId xmlns:a16="http://schemas.microsoft.com/office/drawing/2014/main" id="{B45539A5-4B18-6B96-693E-EC9873C9F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46607" r="1544"/>
          <a:stretch/>
        </p:blipFill>
        <p:spPr>
          <a:xfrm>
            <a:off x="-6686" y="-24242"/>
            <a:ext cx="6858001" cy="2518931"/>
          </a:xfrm>
          <a:prstGeom prst="rect">
            <a:avLst/>
          </a:prstGeom>
        </p:spPr>
      </p:pic>
      <p:pic>
        <p:nvPicPr>
          <p:cNvPr id="85" name="Immagine 84">
            <a:hlinkClick r:id="rId3"/>
            <a:extLst>
              <a:ext uri="{FF2B5EF4-FFF2-40B4-BE49-F238E27FC236}">
                <a16:creationId xmlns:a16="http://schemas.microsoft.com/office/drawing/2014/main" id="{D0A07A37-3814-4ED6-9397-229655642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8" y="126616"/>
            <a:ext cx="1554860" cy="475096"/>
          </a:xfrm>
          <a:prstGeom prst="rect">
            <a:avLst/>
          </a:prstGeom>
        </p:spPr>
      </p:pic>
      <p:graphicFrame>
        <p:nvGraphicFramePr>
          <p:cNvPr id="69" name="Segnaposto grafico 7">
            <a:extLst>
              <a:ext uri="{FF2B5EF4-FFF2-40B4-BE49-F238E27FC236}">
                <a16:creationId xmlns:a16="http://schemas.microsoft.com/office/drawing/2014/main" id="{EBF97E98-22E7-4F13-8F76-9E0EE0232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080418"/>
              </p:ext>
            </p:extLst>
          </p:nvPr>
        </p:nvGraphicFramePr>
        <p:xfrm>
          <a:off x="274541" y="5203340"/>
          <a:ext cx="3272263" cy="345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6E6CD513-A14E-4E39-A80F-BD25D27B5700}"/>
              </a:ext>
            </a:extLst>
          </p:cNvPr>
          <p:cNvSpPr txBox="1"/>
          <p:nvPr/>
        </p:nvSpPr>
        <p:spPr>
          <a:xfrm flipH="1">
            <a:off x="4036481" y="7481387"/>
            <a:ext cx="3184511" cy="3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algn="ctr">
              <a:defRPr sz="2600" b="1">
                <a:solidFill>
                  <a:srgbClr val="002060"/>
                </a:solidFill>
                <a:latin typeface="Radikal Light" panose="000004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tabLst>
                <a:tab pos="796925" algn="l"/>
              </a:tabLst>
            </a:pPr>
            <a:r>
              <a:rPr lang="en-US" sz="800" b="0">
                <a:solidFill>
                  <a:schemeClr val="tx1"/>
                </a:solidFill>
                <a:latin typeface="Nunito Sans" panose="00000500000000000000" pitchFamily="2" charset="0"/>
              </a:rPr>
              <a:t>(Data Centers, Healthcare, Telco &amp; Mixed-use)</a:t>
            </a:r>
            <a:endParaRPr lang="en-US" sz="800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67A17948-08E8-4372-A22D-0B62FA5AF06A}"/>
              </a:ext>
            </a:extLst>
          </p:cNvPr>
          <p:cNvSpPr/>
          <p:nvPr/>
        </p:nvSpPr>
        <p:spPr>
          <a:xfrm>
            <a:off x="198381" y="2929925"/>
            <a:ext cx="866241" cy="309958"/>
          </a:xfrm>
          <a:prstGeom prst="rect">
            <a:avLst/>
          </a:prstGeom>
        </p:spPr>
        <p:txBody>
          <a:bodyPr wrap="none" lIns="90000" tIns="46800" rIns="90000" bIns="4680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Take-up</a:t>
            </a:r>
          </a:p>
        </p:txBody>
      </p:sp>
      <p:sp>
        <p:nvSpPr>
          <p:cNvPr id="78" name="Casella di testo 2271">
            <a:extLst>
              <a:ext uri="{FF2B5EF4-FFF2-40B4-BE49-F238E27FC236}">
                <a16:creationId xmlns:a16="http://schemas.microsoft.com/office/drawing/2014/main" id="{900846D4-A841-4B39-A1F6-BBFA3DB0611B}"/>
              </a:ext>
            </a:extLst>
          </p:cNvPr>
          <p:cNvSpPr txBox="1"/>
          <p:nvPr/>
        </p:nvSpPr>
        <p:spPr>
          <a:xfrm>
            <a:off x="2349277" y="3074065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000" i="1" dirty="0">
                <a:latin typeface="Nunito Sans" panose="00000500000000000000" pitchFamily="2" charset="0"/>
              </a:rPr>
              <a:t>on H1 2022</a:t>
            </a:r>
          </a:p>
        </p:txBody>
      </p:sp>
      <p:sp>
        <p:nvSpPr>
          <p:cNvPr id="79" name="Casella di testo 3572">
            <a:extLst>
              <a:ext uri="{FF2B5EF4-FFF2-40B4-BE49-F238E27FC236}">
                <a16:creationId xmlns:a16="http://schemas.microsoft.com/office/drawing/2014/main" id="{F1B3C367-2B13-457E-8D24-9AA816F92A33}"/>
              </a:ext>
            </a:extLst>
          </p:cNvPr>
          <p:cNvSpPr txBox="1"/>
          <p:nvPr/>
        </p:nvSpPr>
        <p:spPr>
          <a:xfrm>
            <a:off x="3523145" y="2929925"/>
            <a:ext cx="1073027" cy="30995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Prime rent</a:t>
            </a:r>
            <a:endParaRPr lang="en-US" sz="1400" b="1" noProof="1">
              <a:solidFill>
                <a:schemeClr val="accent2"/>
              </a:solidFill>
              <a:latin typeface="IvyMode SemiBold" panose="020B0404020101010102" pitchFamily="34" charset="0"/>
              <a:cs typeface="IvyMode SemiBold" panose="020B0404020101010102" pitchFamily="34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B9B9C8B3-A835-48FD-9DBA-7333AF17E0D2}"/>
              </a:ext>
            </a:extLst>
          </p:cNvPr>
          <p:cNvSpPr txBox="1"/>
          <p:nvPr/>
        </p:nvSpPr>
        <p:spPr>
          <a:xfrm>
            <a:off x="831165" y="8914535"/>
            <a:ext cx="196489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>
            <a:defPPr>
              <a:defRPr lang="it-IT"/>
            </a:defPPr>
            <a:lvl1pPr algn="ctr">
              <a:defRPr sz="2600" b="1">
                <a:solidFill>
                  <a:srgbClr val="002060"/>
                </a:solidFill>
                <a:latin typeface="Radikal Light" panose="000004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tabLst>
                <a:tab pos="796925" algn="l"/>
              </a:tabLst>
            </a:pPr>
            <a:r>
              <a:rPr lang="en-US" sz="1200" b="0" dirty="0">
                <a:solidFill>
                  <a:schemeClr val="tx1"/>
                </a:solidFill>
                <a:latin typeface="Nunito Sans" panose="00000500000000000000" pitchFamily="2" charset="0"/>
              </a:rPr>
              <a:t>Milan</a:t>
            </a:r>
            <a:r>
              <a:rPr lang="en-US" sz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 	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3.80%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3B566D0F-D2C5-4D1D-9ABC-97B7AF194193}"/>
              </a:ext>
            </a:extLst>
          </p:cNvPr>
          <p:cNvSpPr txBox="1"/>
          <p:nvPr/>
        </p:nvSpPr>
        <p:spPr>
          <a:xfrm>
            <a:off x="4127370" y="9012537"/>
            <a:ext cx="2384264" cy="270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algn="ctr">
              <a:defRPr b="1"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tabLst>
                <a:tab pos="898525" algn="l"/>
              </a:tabLst>
            </a:pPr>
            <a:r>
              <a:rPr lang="en-US" sz="1200" b="0" dirty="0">
                <a:solidFill>
                  <a:schemeClr val="tx1"/>
                </a:solidFill>
                <a:latin typeface="Nunito Sans" panose="00000500000000000000" pitchFamily="2" charset="0"/>
              </a:rPr>
              <a:t>Italy</a:t>
            </a:r>
            <a:r>
              <a:rPr lang="en-US" sz="1200" b="0" dirty="0">
                <a:solidFill>
                  <a:schemeClr val="tx1"/>
                </a:solidFill>
                <a:latin typeface="Nunito Sans" panose="00000500000000000000" pitchFamily="2" charset="0"/>
                <a:cs typeface="Times New Roman" panose="02020603050405020304" pitchFamily="18" charset="0"/>
              </a:rPr>
              <a:t> 	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  <a:cs typeface="Times New Roman" panose="02020603050405020304" pitchFamily="18" charset="0"/>
              </a:rPr>
              <a:t>5.15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%</a:t>
            </a:r>
          </a:p>
        </p:txBody>
      </p:sp>
      <p:sp>
        <p:nvSpPr>
          <p:cNvPr id="99" name="Casella di testo 2271">
            <a:extLst>
              <a:ext uri="{FF2B5EF4-FFF2-40B4-BE49-F238E27FC236}">
                <a16:creationId xmlns:a16="http://schemas.microsoft.com/office/drawing/2014/main" id="{A2595108-A3E9-4571-B578-EFC0B8448876}"/>
              </a:ext>
            </a:extLst>
          </p:cNvPr>
          <p:cNvSpPr txBox="1"/>
          <p:nvPr/>
        </p:nvSpPr>
        <p:spPr>
          <a:xfrm>
            <a:off x="321217" y="8693737"/>
            <a:ext cx="424796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rtl="0"/>
            <a:r>
              <a:rPr lang="en-US" sz="1200" b="1">
                <a:latin typeface="Nunito Sans" panose="00000500000000000000" pitchFamily="2" charset="0"/>
              </a:rPr>
              <a:t>Office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35F3682-AADF-43A8-B6D1-2AD7E75A0AD5}"/>
              </a:ext>
            </a:extLst>
          </p:cNvPr>
          <p:cNvSpPr txBox="1"/>
          <p:nvPr/>
        </p:nvSpPr>
        <p:spPr>
          <a:xfrm>
            <a:off x="3946399" y="5933539"/>
            <a:ext cx="2443298" cy="1638910"/>
          </a:xfrm>
          <a:prstGeom prst="rect">
            <a:avLst/>
          </a:prstGeom>
          <a:noFill/>
        </p:spPr>
        <p:txBody>
          <a:bodyPr wrap="none" tIns="0" bIns="0" rtlCol="0" anchor="ctr">
            <a:spAutoFit/>
          </a:bodyPr>
          <a:lstStyle/>
          <a:p>
            <a:pPr defTabSz="457231">
              <a:lnSpc>
                <a:spcPct val="150000"/>
              </a:lnSpc>
              <a:tabLst>
                <a:tab pos="985838" algn="l"/>
                <a:tab pos="1254125" algn="l"/>
              </a:tabLst>
            </a:pPr>
            <a:r>
              <a:rPr lang="en-US" sz="1200" dirty="0">
                <a:latin typeface="Nunito Sans" panose="00000500000000000000" pitchFamily="2" charset="0"/>
              </a:rPr>
              <a:t>Office		      </a:t>
            </a:r>
            <a:r>
              <a:rPr lang="en-US" sz="1200" b="1" dirty="0">
                <a:latin typeface="Nunito Sans" panose="00000500000000000000" pitchFamily="2" charset="0"/>
              </a:rPr>
              <a:t>413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defTabSz="627063">
              <a:lnSpc>
                <a:spcPct val="150000"/>
              </a:lnSpc>
            </a:pPr>
            <a:r>
              <a:rPr lang="en-US" sz="1200" dirty="0">
                <a:latin typeface="Nunito Sans" panose="00000500000000000000" pitchFamily="2" charset="0"/>
              </a:rPr>
              <a:t>Logistics		      </a:t>
            </a:r>
            <a:r>
              <a:rPr lang="en-US" sz="1200" b="1" dirty="0">
                <a:latin typeface="Nunito Sans" panose="00000500000000000000" pitchFamily="2" charset="0"/>
              </a:rPr>
              <a:t>525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defTabSz="457231">
              <a:lnSpc>
                <a:spcPct val="150000"/>
              </a:lnSpc>
            </a:pPr>
            <a:r>
              <a:rPr lang="en-US" sz="1200" dirty="0">
                <a:latin typeface="Nunito Sans" panose="00000500000000000000" pitchFamily="2" charset="0"/>
              </a:rPr>
              <a:t>Retail			   </a:t>
            </a:r>
            <a:r>
              <a:rPr lang="en-US" sz="1200" b="1" dirty="0">
                <a:latin typeface="Nunito Sans" panose="00000500000000000000" pitchFamily="2" charset="0"/>
              </a:rPr>
              <a:t>158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defTabSz="457231">
              <a:lnSpc>
                <a:spcPct val="150000"/>
              </a:lnSpc>
            </a:pPr>
            <a:r>
              <a:rPr lang="en-US" sz="1200" dirty="0">
                <a:latin typeface="Nunito Sans" panose="00000500000000000000" pitchFamily="2" charset="0"/>
              </a:rPr>
              <a:t>Hospitality    		   </a:t>
            </a:r>
            <a:r>
              <a:rPr lang="en-US" sz="1200" b="1" dirty="0">
                <a:latin typeface="Nunito Sans" panose="00000500000000000000" pitchFamily="2" charset="0"/>
              </a:rPr>
              <a:t>272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defTabSz="457231">
              <a:lnSpc>
                <a:spcPct val="150000"/>
              </a:lnSpc>
            </a:pPr>
            <a:r>
              <a:rPr lang="en-US" sz="1200" dirty="0">
                <a:latin typeface="Nunito Sans" panose="00000500000000000000" pitchFamily="2" charset="0"/>
              </a:rPr>
              <a:t>Living           </a:t>
            </a:r>
            <a:r>
              <a:rPr lang="en-US" sz="1200" b="1" dirty="0">
                <a:latin typeface="Nunito Sans" panose="00000500000000000000" pitchFamily="2" charset="0"/>
              </a:rPr>
              <a:t>   	   301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defTabSz="457231">
              <a:lnSpc>
                <a:spcPct val="150000"/>
              </a:lnSpc>
            </a:pPr>
            <a:r>
              <a:rPr lang="en-US" sz="1200" dirty="0">
                <a:latin typeface="Nunito Sans" panose="00000500000000000000" pitchFamily="2" charset="0"/>
              </a:rPr>
              <a:t>Alternative               	   </a:t>
            </a:r>
            <a:r>
              <a:rPr lang="en-US" sz="1200" b="1" dirty="0">
                <a:latin typeface="Nunito Sans" panose="00000500000000000000" pitchFamily="2" charset="0"/>
              </a:rPr>
              <a:t>377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C2891B66-8C9C-490C-A7CB-24AF13B014A9}"/>
              </a:ext>
            </a:extLst>
          </p:cNvPr>
          <p:cNvSpPr txBox="1"/>
          <p:nvPr/>
        </p:nvSpPr>
        <p:spPr>
          <a:xfrm>
            <a:off x="831165" y="9113590"/>
            <a:ext cx="2037386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>
            <a:defPPr>
              <a:defRPr lang="it-IT"/>
            </a:defPPr>
            <a:lvl1pPr algn="ctr">
              <a:defRPr sz="2600" b="1">
                <a:solidFill>
                  <a:srgbClr val="002060"/>
                </a:solidFill>
                <a:latin typeface="Radikal Light" panose="000004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tabLst>
                <a:tab pos="796925" algn="l"/>
              </a:tabLst>
            </a:pPr>
            <a:r>
              <a:rPr lang="en-US" sz="1200" b="0">
                <a:solidFill>
                  <a:schemeClr val="tx1"/>
                </a:solidFill>
                <a:latin typeface="Nunito Sans" panose="00000500000000000000" pitchFamily="2" charset="0"/>
              </a:rPr>
              <a:t>Rome</a:t>
            </a:r>
            <a:r>
              <a:rPr lang="en-US" sz="1200">
                <a:solidFill>
                  <a:schemeClr val="tx1"/>
                </a:solidFill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 	4.00</a:t>
            </a:r>
            <a:r>
              <a:rPr lang="en-US" sz="1200">
                <a:solidFill>
                  <a:schemeClr val="tx1"/>
                </a:solidFill>
                <a:latin typeface="Nunito Sans" panose="00000500000000000000" pitchFamily="2" charset="0"/>
              </a:rPr>
              <a:t>%</a:t>
            </a:r>
          </a:p>
        </p:txBody>
      </p:sp>
      <p:sp>
        <p:nvSpPr>
          <p:cNvPr id="110" name="CasellaDiTesto 83">
            <a:extLst>
              <a:ext uri="{FF2B5EF4-FFF2-40B4-BE49-F238E27FC236}">
                <a16:creationId xmlns:a16="http://schemas.microsoft.com/office/drawing/2014/main" id="{72134185-694A-49C2-8AFA-33514BBA05CE}"/>
              </a:ext>
            </a:extLst>
          </p:cNvPr>
          <p:cNvSpPr txBox="1"/>
          <p:nvPr/>
        </p:nvSpPr>
        <p:spPr>
          <a:xfrm>
            <a:off x="3944882" y="7814326"/>
            <a:ext cx="915635" cy="461665"/>
          </a:xfrm>
          <a:prstGeom prst="rect">
            <a:avLst/>
          </a:prstGeom>
          <a:noFill/>
        </p:spPr>
        <p:txBody>
          <a:bodyPr wrap="none" tIns="0" bIns="0" rtlCol="0" anchor="ctr">
            <a:spAutoFit/>
          </a:bodyPr>
          <a:lstStyle/>
          <a:p>
            <a:pPr defTabSz="457231">
              <a:lnSpc>
                <a:spcPct val="150000"/>
              </a:lnSpc>
            </a:pPr>
            <a:r>
              <a:rPr lang="en-US" sz="1200">
                <a:latin typeface="Nunito Sans" panose="00000500000000000000" pitchFamily="2" charset="0"/>
              </a:rPr>
              <a:t>Milan         </a:t>
            </a:r>
          </a:p>
          <a:p>
            <a:pPr defTabSz="457231"/>
            <a:r>
              <a:rPr lang="en-US" sz="1200">
                <a:latin typeface="Nunito Sans" panose="00000500000000000000" pitchFamily="2" charset="0"/>
              </a:rPr>
              <a:t>Rome    </a:t>
            </a:r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7B647C87-8894-4E07-8636-471ED2DC7282}"/>
              </a:ext>
            </a:extLst>
          </p:cNvPr>
          <p:cNvSpPr/>
          <p:nvPr/>
        </p:nvSpPr>
        <p:spPr>
          <a:xfrm>
            <a:off x="198381" y="8340282"/>
            <a:ext cx="1435306" cy="309958"/>
          </a:xfrm>
          <a:prstGeom prst="rect">
            <a:avLst/>
          </a:prstGeom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Prime net yield</a:t>
            </a:r>
            <a:endParaRPr lang="en-US" sz="1400" b="1" noProof="1">
              <a:solidFill>
                <a:schemeClr val="accent2"/>
              </a:solidFill>
              <a:latin typeface="IvyMode SemiBold" panose="020B0404020101010102" pitchFamily="34" charset="0"/>
              <a:cs typeface="IvyMode SemiBold" panose="020B0404020101010102" pitchFamily="34" charset="0"/>
            </a:endParaRPr>
          </a:p>
        </p:txBody>
      </p:sp>
      <p:sp>
        <p:nvSpPr>
          <p:cNvPr id="112" name="Casella di testo 2271">
            <a:extLst>
              <a:ext uri="{FF2B5EF4-FFF2-40B4-BE49-F238E27FC236}">
                <a16:creationId xmlns:a16="http://schemas.microsoft.com/office/drawing/2014/main" id="{F8CE60D5-9E0F-42EC-94BF-5FEAC0341663}"/>
              </a:ext>
            </a:extLst>
          </p:cNvPr>
          <p:cNvSpPr txBox="1"/>
          <p:nvPr/>
        </p:nvSpPr>
        <p:spPr>
          <a:xfrm>
            <a:off x="274541" y="4660647"/>
            <a:ext cx="6251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rtl="0"/>
            <a:r>
              <a:rPr lang="en-US" sz="1200" b="1">
                <a:latin typeface="Nunito Sans" panose="00000500000000000000" pitchFamily="2" charset="0"/>
              </a:rPr>
              <a:t>Logistics</a:t>
            </a:r>
          </a:p>
        </p:txBody>
      </p:sp>
      <p:sp>
        <p:nvSpPr>
          <p:cNvPr id="113" name="Casella di testo 2271">
            <a:extLst>
              <a:ext uri="{FF2B5EF4-FFF2-40B4-BE49-F238E27FC236}">
                <a16:creationId xmlns:a16="http://schemas.microsoft.com/office/drawing/2014/main" id="{882F2EFA-7FB6-485F-B721-A4293D1951A8}"/>
              </a:ext>
            </a:extLst>
          </p:cNvPr>
          <p:cNvSpPr txBox="1"/>
          <p:nvPr/>
        </p:nvSpPr>
        <p:spPr>
          <a:xfrm>
            <a:off x="3731525" y="4764654"/>
            <a:ext cx="1331586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 defTabSz="1076325">
              <a:defRPr sz="2200">
                <a:solidFill>
                  <a:schemeClr val="bg2"/>
                </a:solidFill>
                <a:latin typeface="Radikal" panose="00000500000000000000" pitchFamily="50" charset="0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Piacenza	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Verona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Turin</a:t>
            </a:r>
          </a:p>
          <a:p>
            <a:pPr algn="r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sp>
        <p:nvSpPr>
          <p:cNvPr id="114" name="Casella di testo 2271">
            <a:extLst>
              <a:ext uri="{FF2B5EF4-FFF2-40B4-BE49-F238E27FC236}">
                <a16:creationId xmlns:a16="http://schemas.microsoft.com/office/drawing/2014/main" id="{9F83FF3F-0577-4F0E-B651-FB6F762AAC1A}"/>
              </a:ext>
            </a:extLst>
          </p:cNvPr>
          <p:cNvSpPr txBox="1"/>
          <p:nvPr/>
        </p:nvSpPr>
        <p:spPr>
          <a:xfrm>
            <a:off x="3756997" y="3520736"/>
            <a:ext cx="253001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13">
              <a:tabLst>
                <a:tab pos="87313" algn="l"/>
              </a:tabLst>
            </a:pPr>
            <a:r>
              <a:rPr lang="en-US" sz="1200" dirty="0">
                <a:latin typeface="Nunito Sans" panose="00000500000000000000" pitchFamily="2" charset="0"/>
              </a:rPr>
              <a:t>Milan 	   	       </a:t>
            </a:r>
            <a:r>
              <a:rPr lang="en-US" sz="1200" b="1" dirty="0">
                <a:latin typeface="Nunito Sans" panose="00000500000000000000" pitchFamily="2" charset="0"/>
                <a:cs typeface="IvyMode SemiBold" panose="020B0404020101010102" pitchFamily="34" charset="0"/>
              </a:rPr>
              <a:t>700</a:t>
            </a:r>
            <a:r>
              <a:rPr lang="en-US" sz="1200" b="1" dirty="0">
                <a:latin typeface="Nunito Sans" panose="00000500000000000000" pitchFamily="2" charset="0"/>
              </a:rPr>
              <a:t> </a:t>
            </a:r>
            <a:r>
              <a:rPr lang="en-US" sz="1200" dirty="0">
                <a:latin typeface="Nunito Sans" panose="00000500000000000000" pitchFamily="2" charset="0"/>
              </a:rPr>
              <a:t>€/sqm p.a.</a:t>
            </a:r>
          </a:p>
          <a:p>
            <a:pPr defTabSz="493713">
              <a:lnSpc>
                <a:spcPct val="150000"/>
              </a:lnSpc>
              <a:tabLst>
                <a:tab pos="87313" algn="l"/>
              </a:tabLst>
            </a:pPr>
            <a:r>
              <a:rPr lang="en-US" sz="1200" dirty="0">
                <a:latin typeface="Nunito Sans" panose="00000500000000000000" pitchFamily="2" charset="0"/>
              </a:rPr>
              <a:t>Rome		       </a:t>
            </a:r>
            <a:r>
              <a:rPr lang="en-US" sz="1200" b="1" dirty="0">
                <a:latin typeface="Nunito Sans" panose="00000500000000000000" pitchFamily="2" charset="0"/>
                <a:cs typeface="IvyMode SemiBold" panose="020B0404020101010102" pitchFamily="34" charset="0"/>
              </a:rPr>
              <a:t>540</a:t>
            </a:r>
            <a:r>
              <a:rPr lang="en-US" sz="1200" b="1" dirty="0">
                <a:latin typeface="Nunito Sans" panose="00000500000000000000" pitchFamily="2" charset="0"/>
              </a:rPr>
              <a:t> </a:t>
            </a:r>
            <a:r>
              <a:rPr lang="en-US" sz="1200" dirty="0">
                <a:latin typeface="Nunito Sans" panose="00000500000000000000" pitchFamily="2" charset="0"/>
              </a:rPr>
              <a:t>€/sqm p.a.</a:t>
            </a:r>
          </a:p>
        </p:txBody>
      </p:sp>
      <p:sp>
        <p:nvSpPr>
          <p:cNvPr id="115" name="Casella di testo 2271">
            <a:extLst>
              <a:ext uri="{FF2B5EF4-FFF2-40B4-BE49-F238E27FC236}">
                <a16:creationId xmlns:a16="http://schemas.microsoft.com/office/drawing/2014/main" id="{9C2D241C-CDF4-4E54-8D92-A643398429DB}"/>
              </a:ext>
            </a:extLst>
          </p:cNvPr>
          <p:cNvSpPr txBox="1"/>
          <p:nvPr/>
        </p:nvSpPr>
        <p:spPr>
          <a:xfrm>
            <a:off x="291412" y="3287959"/>
            <a:ext cx="424796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rtl="0"/>
            <a:r>
              <a:rPr lang="en-US" sz="1200" b="1">
                <a:latin typeface="Nunito Sans" panose="00000500000000000000" pitchFamily="2" charset="0"/>
              </a:rPr>
              <a:t>Office</a:t>
            </a:r>
          </a:p>
        </p:txBody>
      </p:sp>
      <p:sp>
        <p:nvSpPr>
          <p:cNvPr id="117" name="Casella di testo 2271">
            <a:extLst>
              <a:ext uri="{FF2B5EF4-FFF2-40B4-BE49-F238E27FC236}">
                <a16:creationId xmlns:a16="http://schemas.microsoft.com/office/drawing/2014/main" id="{B9FD2D78-19B9-4EE2-9DB8-4FFB93B7B2E8}"/>
              </a:ext>
            </a:extLst>
          </p:cNvPr>
          <p:cNvSpPr txBox="1"/>
          <p:nvPr/>
        </p:nvSpPr>
        <p:spPr>
          <a:xfrm>
            <a:off x="899899" y="4807883"/>
            <a:ext cx="272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Nunito Sans" panose="00000500000000000000" pitchFamily="2" charset="0"/>
              </a:rPr>
              <a:t>Italy </a:t>
            </a:r>
            <a:r>
              <a:rPr lang="en-US" sz="1200" b="1" dirty="0">
                <a:latin typeface="Nunito Sans" panose="00000500000000000000" pitchFamily="2" charset="0"/>
              </a:rPr>
              <a:t>  </a:t>
            </a:r>
            <a:r>
              <a:rPr lang="en-US" sz="1200" b="1" dirty="0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1,478,000</a:t>
            </a:r>
            <a:r>
              <a:rPr lang="en-US" sz="1200" b="1" dirty="0">
                <a:latin typeface="Nunito Sans" panose="00000500000000000000" pitchFamily="2" charset="0"/>
              </a:rPr>
              <a:t> </a:t>
            </a:r>
            <a:r>
              <a:rPr lang="en-US" sz="1200" dirty="0">
                <a:latin typeface="Nunito Sans" panose="00000500000000000000" pitchFamily="2" charset="0"/>
              </a:rPr>
              <a:t>sqm</a:t>
            </a:r>
          </a:p>
          <a:p>
            <a:r>
              <a:rPr lang="en-US" sz="1200" i="1" dirty="0">
                <a:latin typeface="Nunito Sans" panose="00000500000000000000" pitchFamily="2" charset="0"/>
              </a:rPr>
              <a:t>(Q2 852,000 sqm)</a:t>
            </a:r>
          </a:p>
        </p:txBody>
      </p:sp>
      <p:sp>
        <p:nvSpPr>
          <p:cNvPr id="118" name="Casella di testo 2271">
            <a:extLst>
              <a:ext uri="{FF2B5EF4-FFF2-40B4-BE49-F238E27FC236}">
                <a16:creationId xmlns:a16="http://schemas.microsoft.com/office/drawing/2014/main" id="{6AB42405-5E9B-45F7-8860-BE3F16ED890E}"/>
              </a:ext>
            </a:extLst>
          </p:cNvPr>
          <p:cNvSpPr txBox="1"/>
          <p:nvPr/>
        </p:nvSpPr>
        <p:spPr>
          <a:xfrm>
            <a:off x="2529615" y="4813016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b="1" dirty="0">
                <a:latin typeface="Nunito Sans" panose="00000500000000000000" pitchFamily="2" charset="0"/>
              </a:rPr>
              <a:t>+3%</a:t>
            </a:r>
          </a:p>
        </p:txBody>
      </p:sp>
      <p:sp>
        <p:nvSpPr>
          <p:cNvPr id="120" name="Casella di testo 2271">
            <a:extLst>
              <a:ext uri="{FF2B5EF4-FFF2-40B4-BE49-F238E27FC236}">
                <a16:creationId xmlns:a16="http://schemas.microsoft.com/office/drawing/2014/main" id="{BA8EFCC6-D9A4-4AE0-9F32-65F78387E53C}"/>
              </a:ext>
            </a:extLst>
          </p:cNvPr>
          <p:cNvSpPr txBox="1"/>
          <p:nvPr/>
        </p:nvSpPr>
        <p:spPr>
          <a:xfrm>
            <a:off x="903775" y="4003534"/>
            <a:ext cx="272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 algn="ctr">
              <a:defRPr>
                <a:solidFill>
                  <a:schemeClr val="bg2"/>
                </a:solidFill>
                <a:latin typeface="Radikal" panose="00000500000000000000" pitchFamily="50" charset="0"/>
              </a:defRPr>
            </a:lvl1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Rome  </a:t>
            </a:r>
            <a:r>
              <a:rPr lang="en-US" sz="1200" b="1" dirty="0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162,000</a:t>
            </a:r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</a:rPr>
              <a:t>  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sqm</a:t>
            </a:r>
          </a:p>
          <a:p>
            <a:pPr algn="l"/>
            <a:r>
              <a:rPr lang="en-US" sz="1200" i="1" dirty="0">
                <a:solidFill>
                  <a:schemeClr val="tx1"/>
                </a:solidFill>
                <a:latin typeface="Nunito Sans" panose="00000500000000000000" pitchFamily="2" charset="0"/>
              </a:rPr>
              <a:t>(Q2 69,000 sqm)</a:t>
            </a:r>
          </a:p>
        </p:txBody>
      </p:sp>
      <p:sp>
        <p:nvSpPr>
          <p:cNvPr id="121" name="Casella di testo 2271">
            <a:extLst>
              <a:ext uri="{FF2B5EF4-FFF2-40B4-BE49-F238E27FC236}">
                <a16:creationId xmlns:a16="http://schemas.microsoft.com/office/drawing/2014/main" id="{CE012441-C314-4C15-BEDD-BED78CF9CD6F}"/>
              </a:ext>
            </a:extLst>
          </p:cNvPr>
          <p:cNvSpPr txBox="1"/>
          <p:nvPr/>
        </p:nvSpPr>
        <p:spPr>
          <a:xfrm>
            <a:off x="2483127" y="4010357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600">
                <a:solidFill>
                  <a:schemeClr val="bg1"/>
                </a:solidFill>
                <a:latin typeface="Radikal Light" panose="00000400000000000000" pitchFamily="50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</a:rPr>
              <a:t>+84%</a:t>
            </a:r>
          </a:p>
        </p:txBody>
      </p:sp>
      <p:pic>
        <p:nvPicPr>
          <p:cNvPr id="122" name="Elemento grafico 121" descr="Freccia, curva antioraria">
            <a:extLst>
              <a:ext uri="{FF2B5EF4-FFF2-40B4-BE49-F238E27FC236}">
                <a16:creationId xmlns:a16="http://schemas.microsoft.com/office/drawing/2014/main" id="{5A495D0E-F317-44A0-83CC-2375F8724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3058175" y="3944584"/>
            <a:ext cx="288000" cy="288000"/>
          </a:xfrm>
          <a:prstGeom prst="rect">
            <a:avLst/>
          </a:prstGeom>
        </p:spPr>
      </p:pic>
      <p:sp>
        <p:nvSpPr>
          <p:cNvPr id="123" name="Casella di testo 2271">
            <a:extLst>
              <a:ext uri="{FF2B5EF4-FFF2-40B4-BE49-F238E27FC236}">
                <a16:creationId xmlns:a16="http://schemas.microsoft.com/office/drawing/2014/main" id="{7375579B-4E2E-48F4-88C0-F35BE060D4A2}"/>
              </a:ext>
            </a:extLst>
          </p:cNvPr>
          <p:cNvSpPr txBox="1"/>
          <p:nvPr/>
        </p:nvSpPr>
        <p:spPr>
          <a:xfrm>
            <a:off x="905634" y="3504931"/>
            <a:ext cx="30124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rtl="0">
              <a:tabLst>
                <a:tab pos="719138" algn="l"/>
              </a:tabLst>
            </a:pPr>
            <a:r>
              <a:rPr lang="en-US" sz="1200" dirty="0">
                <a:latin typeface="Nunito Sans" panose="00000500000000000000" pitchFamily="2" charset="0"/>
              </a:rPr>
              <a:t>Milan  </a:t>
            </a:r>
            <a:r>
              <a:rPr lang="en-US" sz="1200" b="1" dirty="0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202,000</a:t>
            </a:r>
            <a:r>
              <a:rPr lang="en-US" sz="1200" b="1" dirty="0">
                <a:latin typeface="Nunito Sans" panose="00000500000000000000" pitchFamily="2" charset="0"/>
              </a:rPr>
              <a:t> </a:t>
            </a:r>
            <a:r>
              <a:rPr lang="en-US" sz="1200" dirty="0">
                <a:latin typeface="Nunito Sans" panose="00000500000000000000" pitchFamily="2" charset="0"/>
              </a:rPr>
              <a:t> sqm</a:t>
            </a:r>
          </a:p>
          <a:p>
            <a:pPr>
              <a:tabLst>
                <a:tab pos="719138" algn="l"/>
              </a:tabLst>
            </a:pPr>
            <a:r>
              <a:rPr lang="en-US" sz="1200" i="1" dirty="0">
                <a:latin typeface="Nunito Sans" panose="00000500000000000000" pitchFamily="2" charset="0"/>
              </a:rPr>
              <a:t>(Q2 105,000 sqm)</a:t>
            </a:r>
          </a:p>
        </p:txBody>
      </p:sp>
      <p:sp>
        <p:nvSpPr>
          <p:cNvPr id="124" name="Casella di testo 2271">
            <a:extLst>
              <a:ext uri="{FF2B5EF4-FFF2-40B4-BE49-F238E27FC236}">
                <a16:creationId xmlns:a16="http://schemas.microsoft.com/office/drawing/2014/main" id="{01352837-A0E1-4A71-A091-F27BD69943F2}"/>
              </a:ext>
            </a:extLst>
          </p:cNvPr>
          <p:cNvSpPr txBox="1"/>
          <p:nvPr/>
        </p:nvSpPr>
        <p:spPr>
          <a:xfrm>
            <a:off x="2495952" y="3517091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b="1" dirty="0">
                <a:latin typeface="Nunito Sans" panose="00000500000000000000" pitchFamily="2" charset="0"/>
              </a:rPr>
              <a:t>-20%</a:t>
            </a:r>
          </a:p>
        </p:txBody>
      </p:sp>
      <p:sp>
        <p:nvSpPr>
          <p:cNvPr id="127" name="Casella di testo 2271">
            <a:extLst>
              <a:ext uri="{FF2B5EF4-FFF2-40B4-BE49-F238E27FC236}">
                <a16:creationId xmlns:a16="http://schemas.microsoft.com/office/drawing/2014/main" id="{03362BC2-6258-48C8-8251-E2B0C44414FB}"/>
              </a:ext>
            </a:extLst>
          </p:cNvPr>
          <p:cNvSpPr txBox="1"/>
          <p:nvPr/>
        </p:nvSpPr>
        <p:spPr>
          <a:xfrm>
            <a:off x="3523145" y="4032978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b="1">
                <a:latin typeface="Nunito Sans" panose="00000500000000000000" pitchFamily="2" charset="0"/>
              </a:rPr>
              <a:t>Logistics</a:t>
            </a:r>
          </a:p>
        </p:txBody>
      </p:sp>
      <p:sp>
        <p:nvSpPr>
          <p:cNvPr id="128" name="Casella di testo 2271">
            <a:extLst>
              <a:ext uri="{FF2B5EF4-FFF2-40B4-BE49-F238E27FC236}">
                <a16:creationId xmlns:a16="http://schemas.microsoft.com/office/drawing/2014/main" id="{9DA3C5BC-40F2-4CDA-94FD-14390FB76EEB}"/>
              </a:ext>
            </a:extLst>
          </p:cNvPr>
          <p:cNvSpPr txBox="1"/>
          <p:nvPr/>
        </p:nvSpPr>
        <p:spPr>
          <a:xfrm>
            <a:off x="3523145" y="3247476"/>
            <a:ext cx="609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b="1">
                <a:latin typeface="Nunito Sans" panose="00000500000000000000" pitchFamily="2" charset="0"/>
              </a:rPr>
              <a:t>Office</a:t>
            </a: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CAB345A-55C0-40E2-A787-9EED38112841}"/>
              </a:ext>
            </a:extLst>
          </p:cNvPr>
          <p:cNvCxnSpPr>
            <a:cxnSpLocks/>
          </p:cNvCxnSpPr>
          <p:nvPr/>
        </p:nvCxnSpPr>
        <p:spPr>
          <a:xfrm>
            <a:off x="287885" y="5664667"/>
            <a:ext cx="629153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sella di testo 2271">
            <a:extLst>
              <a:ext uri="{FF2B5EF4-FFF2-40B4-BE49-F238E27FC236}">
                <a16:creationId xmlns:a16="http://schemas.microsoft.com/office/drawing/2014/main" id="{F03D6909-65B2-4341-B20D-4D921CE933E2}"/>
              </a:ext>
            </a:extLst>
          </p:cNvPr>
          <p:cNvSpPr txBox="1"/>
          <p:nvPr/>
        </p:nvSpPr>
        <p:spPr>
          <a:xfrm>
            <a:off x="3627998" y="8735538"/>
            <a:ext cx="6251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rtl="0"/>
            <a:r>
              <a:rPr lang="en-US" sz="1200" b="1">
                <a:latin typeface="Nunito Sans" panose="00000500000000000000" pitchFamily="2" charset="0"/>
              </a:rPr>
              <a:t>Logistics</a:t>
            </a:r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A50C8F8B-F118-4784-9C1C-74CC2F2BE3A4}"/>
              </a:ext>
            </a:extLst>
          </p:cNvPr>
          <p:cNvCxnSpPr>
            <a:cxnSpLocks/>
          </p:cNvCxnSpPr>
          <p:nvPr/>
        </p:nvCxnSpPr>
        <p:spPr>
          <a:xfrm>
            <a:off x="3429000" y="3044190"/>
            <a:ext cx="0" cy="24104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8C9F8FCA-8E25-419D-9B55-5E7457376090}"/>
              </a:ext>
            </a:extLst>
          </p:cNvPr>
          <p:cNvSpPr/>
          <p:nvPr/>
        </p:nvSpPr>
        <p:spPr>
          <a:xfrm>
            <a:off x="198381" y="5697091"/>
            <a:ext cx="1888956" cy="309958"/>
          </a:xfrm>
          <a:prstGeom prst="rect">
            <a:avLst/>
          </a:prstGeom>
        </p:spPr>
        <p:txBody>
          <a:bodyPr wrap="none" lIns="90000" tIns="46800" rIns="90000" bIns="46800" anchor="ctr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Investment volumes</a:t>
            </a:r>
            <a:endParaRPr lang="en-US" sz="1400" b="1" noProof="1">
              <a:solidFill>
                <a:schemeClr val="accent2"/>
              </a:solidFill>
              <a:latin typeface="IvyMode SemiBold" panose="020B0404020101010102" pitchFamily="34" charset="0"/>
              <a:cs typeface="IvyMode SemiBold" panose="020B0404020101010102" pitchFamily="34" charset="0"/>
            </a:endParaRPr>
          </a:p>
        </p:txBody>
      </p: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953D17B0-B551-4C81-97FB-717DDAAC53C1}"/>
              </a:ext>
            </a:extLst>
          </p:cNvPr>
          <p:cNvCxnSpPr>
            <a:cxnSpLocks/>
          </p:cNvCxnSpPr>
          <p:nvPr/>
        </p:nvCxnSpPr>
        <p:spPr>
          <a:xfrm>
            <a:off x="287885" y="8329862"/>
            <a:ext cx="632289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83">
            <a:extLst>
              <a:ext uri="{FF2B5EF4-FFF2-40B4-BE49-F238E27FC236}">
                <a16:creationId xmlns:a16="http://schemas.microsoft.com/office/drawing/2014/main" id="{C959240D-C13D-46F8-8551-A02116D6D59F}"/>
              </a:ext>
            </a:extLst>
          </p:cNvPr>
          <p:cNvSpPr txBox="1"/>
          <p:nvPr/>
        </p:nvSpPr>
        <p:spPr>
          <a:xfrm>
            <a:off x="5447548" y="7897575"/>
            <a:ext cx="857927" cy="369332"/>
          </a:xfrm>
          <a:prstGeom prst="rect">
            <a:avLst/>
          </a:prstGeom>
          <a:noFill/>
        </p:spPr>
        <p:txBody>
          <a:bodyPr wrap="none" tIns="0" bIns="0" rtlCol="0" anchor="ctr">
            <a:spAutoFit/>
          </a:bodyPr>
          <a:lstStyle/>
          <a:p>
            <a:pPr algn="r" defTabSz="457231"/>
            <a:r>
              <a:rPr lang="en-US" sz="1200" b="1">
                <a:latin typeface="Nunito Sans" panose="00000500000000000000" pitchFamily="2" charset="0"/>
              </a:rPr>
              <a:t>642</a:t>
            </a:r>
            <a:r>
              <a:rPr lang="en-US" sz="1200" b="1" dirty="0">
                <a:latin typeface="Nunito Sans" panose="00000500000000000000" pitchFamily="2" charset="0"/>
              </a:rPr>
              <a:t>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  <a:p>
            <a:pPr algn="r" defTabSz="457231"/>
            <a:r>
              <a:rPr lang="en-US" sz="1200" b="1" dirty="0">
                <a:latin typeface="Nunito Sans" panose="00000500000000000000" pitchFamily="2" charset="0"/>
              </a:rPr>
              <a:t>208 </a:t>
            </a:r>
            <a:r>
              <a:rPr lang="en-US" sz="1200" dirty="0" err="1">
                <a:latin typeface="Nunito Sans" panose="00000500000000000000" pitchFamily="2" charset="0"/>
              </a:rPr>
              <a:t>mn</a:t>
            </a:r>
            <a:r>
              <a:rPr lang="en-US" sz="1200" dirty="0">
                <a:latin typeface="Nunito Sans" panose="00000500000000000000" pitchFamily="2" charset="0"/>
              </a:rPr>
              <a:t> €</a:t>
            </a:r>
          </a:p>
        </p:txBody>
      </p:sp>
      <p:pic>
        <p:nvPicPr>
          <p:cNvPr id="141" name="Elemento grafico 140" descr="Freccia, curva antioraria">
            <a:extLst>
              <a:ext uri="{FF2B5EF4-FFF2-40B4-BE49-F238E27FC236}">
                <a16:creationId xmlns:a16="http://schemas.microsoft.com/office/drawing/2014/main" id="{6ABC8C3C-7867-4EAE-AB07-EB1D7E554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6279927" y="4691436"/>
            <a:ext cx="288000" cy="288000"/>
          </a:xfrm>
          <a:prstGeom prst="rect">
            <a:avLst/>
          </a:prstGeom>
        </p:spPr>
      </p:pic>
      <p:pic>
        <p:nvPicPr>
          <p:cNvPr id="142" name="Elemento grafico 141" descr="Freccia, curva antioraria">
            <a:extLst>
              <a:ext uri="{FF2B5EF4-FFF2-40B4-BE49-F238E27FC236}">
                <a16:creationId xmlns:a16="http://schemas.microsoft.com/office/drawing/2014/main" id="{8F65CEDA-A0CB-4F4C-A348-DBF1AE57C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6278113" y="4981361"/>
            <a:ext cx="288000" cy="288000"/>
          </a:xfrm>
          <a:prstGeom prst="rect">
            <a:avLst/>
          </a:prstGeom>
        </p:spPr>
      </p:pic>
      <p:sp>
        <p:nvSpPr>
          <p:cNvPr id="150" name="Rettangolo 149">
            <a:extLst>
              <a:ext uri="{FF2B5EF4-FFF2-40B4-BE49-F238E27FC236}">
                <a16:creationId xmlns:a16="http://schemas.microsoft.com/office/drawing/2014/main" id="{1EEB2669-EC27-47D4-8E1F-7E056F4E2679}"/>
              </a:ext>
            </a:extLst>
          </p:cNvPr>
          <p:cNvSpPr/>
          <p:nvPr/>
        </p:nvSpPr>
        <p:spPr>
          <a:xfrm>
            <a:off x="0" y="9438000"/>
            <a:ext cx="6858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Casella di testo 2">
            <a:extLst>
              <a:ext uri="{FF2B5EF4-FFF2-40B4-BE49-F238E27FC236}">
                <a16:creationId xmlns:a16="http://schemas.microsoft.com/office/drawing/2014/main" id="{32FE4D18-843C-4851-96EF-DCABE8DFBE48}"/>
              </a:ext>
            </a:extLst>
          </p:cNvPr>
          <p:cNvSpPr txBox="1"/>
          <p:nvPr/>
        </p:nvSpPr>
        <p:spPr>
          <a:xfrm>
            <a:off x="296833" y="9602751"/>
            <a:ext cx="892873" cy="1384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chemeClr val="bg1"/>
                </a:solidFill>
                <a:effectLst/>
                <a:latin typeface="Nunito Sans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+39 02 80 29 21</a:t>
            </a:r>
            <a:endParaRPr lang="it-IT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Casella di testo 2">
            <a:hlinkClick r:id="rId3"/>
            <a:extLst>
              <a:ext uri="{FF2B5EF4-FFF2-40B4-BE49-F238E27FC236}">
                <a16:creationId xmlns:a16="http://schemas.microsoft.com/office/drawing/2014/main" id="{A42866F3-C85E-4041-8862-E486350B512C}"/>
              </a:ext>
            </a:extLst>
          </p:cNvPr>
          <p:cNvSpPr txBox="1"/>
          <p:nvPr/>
        </p:nvSpPr>
        <p:spPr>
          <a:xfrm>
            <a:off x="6104318" y="9602751"/>
            <a:ext cx="455253" cy="1384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chemeClr val="bg1"/>
                </a:solidFill>
                <a:effectLst/>
                <a:latin typeface="Nunito Sans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dils.com</a:t>
            </a:r>
            <a:endParaRPr lang="it-IT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Casella di testo 2">
            <a:hlinkClick r:id="rId8"/>
            <a:extLst>
              <a:ext uri="{FF2B5EF4-FFF2-40B4-BE49-F238E27FC236}">
                <a16:creationId xmlns:a16="http://schemas.microsoft.com/office/drawing/2014/main" id="{D703E3AF-4203-4DFF-B561-ECCE1450F7F1}"/>
              </a:ext>
            </a:extLst>
          </p:cNvPr>
          <p:cNvSpPr txBox="1"/>
          <p:nvPr/>
        </p:nvSpPr>
        <p:spPr>
          <a:xfrm>
            <a:off x="2912032" y="9602751"/>
            <a:ext cx="1033937" cy="1384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chemeClr val="bg1"/>
                </a:solidFill>
                <a:effectLst/>
                <a:latin typeface="Nunito Sans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research@dils.com</a:t>
            </a:r>
            <a:endParaRPr lang="it-IT" sz="12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7D782CE-EBCF-4914-8FA4-B91C6ACFD688}"/>
              </a:ext>
            </a:extLst>
          </p:cNvPr>
          <p:cNvSpPr/>
          <p:nvPr/>
        </p:nvSpPr>
        <p:spPr>
          <a:xfrm>
            <a:off x="0" y="2500146"/>
            <a:ext cx="6858000" cy="3868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76DE3D-92FF-401A-91BF-C223E8B2A81F}"/>
              </a:ext>
            </a:extLst>
          </p:cNvPr>
          <p:cNvSpPr/>
          <p:nvPr/>
        </p:nvSpPr>
        <p:spPr>
          <a:xfrm>
            <a:off x="217351" y="2503032"/>
            <a:ext cx="4790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vyMode SemiBold" panose="020B0404020101010102" pitchFamily="34" charset="0"/>
                <a:cs typeface="IvyMode SemiBold" panose="020B0404020101010102" pitchFamily="34" charset="0"/>
              </a:rPr>
              <a:t>ITALIAN REAL ESTATE MARKET H1 2023</a:t>
            </a:r>
          </a:p>
        </p:txBody>
      </p:sp>
      <p:pic>
        <p:nvPicPr>
          <p:cNvPr id="73" name="Elemento grafico 72" descr="Freccia, curva antioraria">
            <a:extLst>
              <a:ext uri="{FF2B5EF4-FFF2-40B4-BE49-F238E27FC236}">
                <a16:creationId xmlns:a16="http://schemas.microsoft.com/office/drawing/2014/main" id="{04B052D9-9BE7-34CA-BADE-8475FC4560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955370" flipV="1">
            <a:off x="6291222" y="7072986"/>
            <a:ext cx="286452" cy="259949"/>
          </a:xfrm>
          <a:prstGeom prst="rect">
            <a:avLst/>
          </a:prstGeom>
        </p:spPr>
      </p:pic>
      <p:sp>
        <p:nvSpPr>
          <p:cNvPr id="3" name="Uguale a 2">
            <a:extLst>
              <a:ext uri="{FF2B5EF4-FFF2-40B4-BE49-F238E27FC236}">
                <a16:creationId xmlns:a16="http://schemas.microsoft.com/office/drawing/2014/main" id="{AD649CDF-CC54-16BF-34F9-76B6C7FC42F1}"/>
              </a:ext>
            </a:extLst>
          </p:cNvPr>
          <p:cNvSpPr/>
          <p:nvPr/>
        </p:nvSpPr>
        <p:spPr>
          <a:xfrm>
            <a:off x="6343456" y="5320604"/>
            <a:ext cx="171920" cy="129336"/>
          </a:xfrm>
          <a:prstGeom prst="mathEqual">
            <a:avLst>
              <a:gd name="adj1" fmla="val 23520"/>
              <a:gd name="adj2" fmla="val 284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pic>
        <p:nvPicPr>
          <p:cNvPr id="5" name="Elemento grafico 4" descr="Freccia, curva antioraria">
            <a:extLst>
              <a:ext uri="{FF2B5EF4-FFF2-40B4-BE49-F238E27FC236}">
                <a16:creationId xmlns:a16="http://schemas.microsoft.com/office/drawing/2014/main" id="{2FF404A7-191A-19FD-8DBD-F0290C46A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2522406" y="8850719"/>
            <a:ext cx="288000" cy="288000"/>
          </a:xfrm>
          <a:prstGeom prst="rect">
            <a:avLst/>
          </a:prstGeom>
        </p:spPr>
      </p:pic>
      <p:pic>
        <p:nvPicPr>
          <p:cNvPr id="8" name="Elemento grafico 7" descr="Freccia, curva antioraria">
            <a:extLst>
              <a:ext uri="{FF2B5EF4-FFF2-40B4-BE49-F238E27FC236}">
                <a16:creationId xmlns:a16="http://schemas.microsoft.com/office/drawing/2014/main" id="{F7D7CA47-B8C8-B313-22BC-E2A5C91B0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5821338" y="8982331"/>
            <a:ext cx="288000" cy="28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2A53292-1D96-9D5F-DC5B-27A571C263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672" y="292118"/>
            <a:ext cx="1410159" cy="153141"/>
          </a:xfrm>
          <a:prstGeom prst="rect">
            <a:avLst/>
          </a:prstGeom>
        </p:spPr>
      </p:pic>
      <p:pic>
        <p:nvPicPr>
          <p:cNvPr id="4" name="Elemento grafico 3" descr="Freccia, curva antioraria">
            <a:extLst>
              <a:ext uri="{FF2B5EF4-FFF2-40B4-BE49-F238E27FC236}">
                <a16:creationId xmlns:a16="http://schemas.microsoft.com/office/drawing/2014/main" id="{4510E32B-F38E-4CE3-C83B-451DEE857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6285460" y="6510312"/>
            <a:ext cx="286452" cy="259949"/>
          </a:xfrm>
          <a:prstGeom prst="rect">
            <a:avLst/>
          </a:prstGeom>
        </p:spPr>
      </p:pic>
      <p:pic>
        <p:nvPicPr>
          <p:cNvPr id="16" name="Elemento grafico 15" descr="Freccia, curva antioraria">
            <a:extLst>
              <a:ext uri="{FF2B5EF4-FFF2-40B4-BE49-F238E27FC236}">
                <a16:creationId xmlns:a16="http://schemas.microsoft.com/office/drawing/2014/main" id="{2B17C3C2-86A1-E476-C40F-596D7E27A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6294859" y="4305247"/>
            <a:ext cx="288000" cy="288000"/>
          </a:xfrm>
          <a:prstGeom prst="rect">
            <a:avLst/>
          </a:prstGeom>
        </p:spPr>
      </p:pic>
      <p:sp>
        <p:nvSpPr>
          <p:cNvPr id="2" name="Uguale a 1">
            <a:extLst>
              <a:ext uri="{FF2B5EF4-FFF2-40B4-BE49-F238E27FC236}">
                <a16:creationId xmlns:a16="http://schemas.microsoft.com/office/drawing/2014/main" id="{F68509DC-3A32-5652-B281-53C069C2AA89}"/>
              </a:ext>
            </a:extLst>
          </p:cNvPr>
          <p:cNvSpPr/>
          <p:nvPr/>
        </p:nvSpPr>
        <p:spPr>
          <a:xfrm>
            <a:off x="6347171" y="3589870"/>
            <a:ext cx="171920" cy="129336"/>
          </a:xfrm>
          <a:prstGeom prst="mathEqual">
            <a:avLst>
              <a:gd name="adj1" fmla="val 23520"/>
              <a:gd name="adj2" fmla="val 284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sp>
        <p:nvSpPr>
          <p:cNvPr id="18" name="Uguale a 17">
            <a:extLst>
              <a:ext uri="{FF2B5EF4-FFF2-40B4-BE49-F238E27FC236}">
                <a16:creationId xmlns:a16="http://schemas.microsoft.com/office/drawing/2014/main" id="{A4493D79-146D-E011-D44C-F26E8A27370E}"/>
              </a:ext>
            </a:extLst>
          </p:cNvPr>
          <p:cNvSpPr/>
          <p:nvPr/>
        </p:nvSpPr>
        <p:spPr>
          <a:xfrm>
            <a:off x="6343456" y="3841165"/>
            <a:ext cx="171920" cy="129336"/>
          </a:xfrm>
          <a:prstGeom prst="mathEqual">
            <a:avLst>
              <a:gd name="adj1" fmla="val 23520"/>
              <a:gd name="adj2" fmla="val 284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pic>
        <p:nvPicPr>
          <p:cNvPr id="19" name="Elemento grafico 18" descr="Freccia, curva antioraria">
            <a:extLst>
              <a:ext uri="{FF2B5EF4-FFF2-40B4-BE49-F238E27FC236}">
                <a16:creationId xmlns:a16="http://schemas.microsoft.com/office/drawing/2014/main" id="{138073E6-B96D-0AA6-56D2-3055E07D9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3065716" y="3516671"/>
            <a:ext cx="286452" cy="259949"/>
          </a:xfrm>
          <a:prstGeom prst="rect">
            <a:avLst/>
          </a:prstGeom>
        </p:spPr>
      </p:pic>
      <p:sp>
        <p:nvSpPr>
          <p:cNvPr id="20" name="Uguale a 19">
            <a:extLst>
              <a:ext uri="{FF2B5EF4-FFF2-40B4-BE49-F238E27FC236}">
                <a16:creationId xmlns:a16="http://schemas.microsoft.com/office/drawing/2014/main" id="{93A00729-6FFA-951E-4EEF-AE64E0379C6E}"/>
              </a:ext>
            </a:extLst>
          </p:cNvPr>
          <p:cNvSpPr/>
          <p:nvPr/>
        </p:nvSpPr>
        <p:spPr>
          <a:xfrm>
            <a:off x="2593412" y="9134099"/>
            <a:ext cx="171920" cy="129336"/>
          </a:xfrm>
          <a:prstGeom prst="mathEqual">
            <a:avLst>
              <a:gd name="adj1" fmla="val 23520"/>
              <a:gd name="adj2" fmla="val 284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Nunito Sans" panose="00000500000000000000" pitchFamily="2" charset="0"/>
            </a:endParaRPr>
          </a:p>
        </p:txBody>
      </p:sp>
      <p:pic>
        <p:nvPicPr>
          <p:cNvPr id="10" name="Elemento grafico 9" descr="Freccia, curva antioraria">
            <a:extLst>
              <a:ext uri="{FF2B5EF4-FFF2-40B4-BE49-F238E27FC236}">
                <a16:creationId xmlns:a16="http://schemas.microsoft.com/office/drawing/2014/main" id="{B3C64965-FBA4-0283-B61A-97E1D787E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6284147" y="6795599"/>
            <a:ext cx="286452" cy="259949"/>
          </a:xfrm>
          <a:prstGeom prst="rect">
            <a:avLst/>
          </a:prstGeom>
        </p:spPr>
      </p:pic>
      <p:pic>
        <p:nvPicPr>
          <p:cNvPr id="11" name="Elemento grafico 10" descr="Freccia, curva antioraria">
            <a:extLst>
              <a:ext uri="{FF2B5EF4-FFF2-40B4-BE49-F238E27FC236}">
                <a16:creationId xmlns:a16="http://schemas.microsoft.com/office/drawing/2014/main" id="{17BBF8E2-B05F-8514-AF30-6CF503B0B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6283736" y="6243683"/>
            <a:ext cx="286452" cy="259949"/>
          </a:xfrm>
          <a:prstGeom prst="rect">
            <a:avLst/>
          </a:prstGeom>
        </p:spPr>
      </p:pic>
      <p:pic>
        <p:nvPicPr>
          <p:cNvPr id="14" name="Elemento grafico 13" descr="Freccia, curva antioraria">
            <a:extLst>
              <a:ext uri="{FF2B5EF4-FFF2-40B4-BE49-F238E27FC236}">
                <a16:creationId xmlns:a16="http://schemas.microsoft.com/office/drawing/2014/main" id="{C0A899AE-8481-6D79-3F29-74EDFEAC06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6283867" y="5979109"/>
            <a:ext cx="286452" cy="259949"/>
          </a:xfrm>
          <a:prstGeom prst="rect">
            <a:avLst/>
          </a:prstGeom>
        </p:spPr>
      </p:pic>
      <p:pic>
        <p:nvPicPr>
          <p:cNvPr id="13" name="Elemento grafico 12" descr="Freccia, curva antioraria">
            <a:extLst>
              <a:ext uri="{FF2B5EF4-FFF2-40B4-BE49-F238E27FC236}">
                <a16:creationId xmlns:a16="http://schemas.microsoft.com/office/drawing/2014/main" id="{3A87AD99-824B-524E-6E67-AD5AD3C41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955370" flipV="1">
            <a:off x="6298453" y="7356738"/>
            <a:ext cx="286452" cy="259949"/>
          </a:xfrm>
          <a:prstGeom prst="rect">
            <a:avLst/>
          </a:prstGeom>
        </p:spPr>
      </p:pic>
      <p:pic>
        <p:nvPicPr>
          <p:cNvPr id="22" name="Elemento grafico 21" descr="Freccia, curva antioraria">
            <a:extLst>
              <a:ext uri="{FF2B5EF4-FFF2-40B4-BE49-F238E27FC236}">
                <a16:creationId xmlns:a16="http://schemas.microsoft.com/office/drawing/2014/main" id="{34EFB853-FB78-8485-F0D8-9957C6211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44630">
            <a:off x="3058175" y="4810288"/>
            <a:ext cx="288000" cy="288000"/>
          </a:xfrm>
          <a:prstGeom prst="rect">
            <a:avLst/>
          </a:prstGeom>
        </p:spPr>
      </p:pic>
      <p:sp>
        <p:nvSpPr>
          <p:cNvPr id="15" name="Casella di testo 2271">
            <a:extLst>
              <a:ext uri="{FF2B5EF4-FFF2-40B4-BE49-F238E27FC236}">
                <a16:creationId xmlns:a16="http://schemas.microsoft.com/office/drawing/2014/main" id="{B10B826E-D6AC-2F18-D830-98D888C4A001}"/>
              </a:ext>
            </a:extLst>
          </p:cNvPr>
          <p:cNvSpPr txBox="1"/>
          <p:nvPr/>
        </p:nvSpPr>
        <p:spPr>
          <a:xfrm>
            <a:off x="4937916" y="4523996"/>
            <a:ext cx="1243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 defTabSz="1076325">
              <a:defRPr sz="2200">
                <a:solidFill>
                  <a:schemeClr val="bg2"/>
                </a:solidFill>
                <a:latin typeface="Radikal" panose="00000500000000000000" pitchFamily="50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500" dirty="0">
                <a:solidFill>
                  <a:schemeClr val="tx1"/>
                </a:solidFill>
                <a:latin typeface="Nunito Sans" panose="00000500000000000000" pitchFamily="2" charset="0"/>
              </a:rPr>
              <a:t>   </a:t>
            </a: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  <a:cs typeface="IvyMode SemiBold" panose="020B0404020101010102" pitchFamily="34" charset="0"/>
              </a:rPr>
              <a:t>55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 €/sqm p.a.     </a:t>
            </a:r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</a:rPr>
              <a:t>52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 €/sqm p.a.</a:t>
            </a:r>
          </a:p>
          <a:p>
            <a:pPr algn="r">
              <a:lnSpc>
                <a:spcPct val="150000"/>
              </a:lnSpc>
            </a:pPr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</a:rPr>
              <a:t>50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 €/sqm p.a.</a:t>
            </a:r>
          </a:p>
        </p:txBody>
      </p:sp>
      <p:sp>
        <p:nvSpPr>
          <p:cNvPr id="17" name="Casella di testo 2271">
            <a:extLst>
              <a:ext uri="{FF2B5EF4-FFF2-40B4-BE49-F238E27FC236}">
                <a16:creationId xmlns:a16="http://schemas.microsoft.com/office/drawing/2014/main" id="{2662E900-1919-FB8E-FFE3-D9D08B45305B}"/>
              </a:ext>
            </a:extLst>
          </p:cNvPr>
          <p:cNvSpPr txBox="1"/>
          <p:nvPr/>
        </p:nvSpPr>
        <p:spPr>
          <a:xfrm>
            <a:off x="4936102" y="4290400"/>
            <a:ext cx="124380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 defTabSz="1076325">
              <a:defRPr sz="2200">
                <a:solidFill>
                  <a:schemeClr val="bg2"/>
                </a:solidFill>
                <a:latin typeface="Radikal" panose="00000500000000000000" pitchFamily="50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1200" b="1" dirty="0">
                <a:solidFill>
                  <a:schemeClr val="tx1"/>
                </a:solidFill>
                <a:latin typeface="Nunito Sans" panose="00000500000000000000" pitchFamily="2" charset="0"/>
                <a:cs typeface="IvyMode SemiBold" panose="020B0404020101010102" pitchFamily="34" charset="0"/>
              </a:rPr>
              <a:t>65</a:t>
            </a:r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 €/sqm p.a.</a:t>
            </a:r>
          </a:p>
        </p:txBody>
      </p:sp>
      <p:sp>
        <p:nvSpPr>
          <p:cNvPr id="21" name="Casella di testo 2271">
            <a:extLst>
              <a:ext uri="{FF2B5EF4-FFF2-40B4-BE49-F238E27FC236}">
                <a16:creationId xmlns:a16="http://schemas.microsoft.com/office/drawing/2014/main" id="{518D0D8A-677F-4DE1-30B0-7DD0B45A93F2}"/>
              </a:ext>
            </a:extLst>
          </p:cNvPr>
          <p:cNvSpPr txBox="1"/>
          <p:nvPr/>
        </p:nvSpPr>
        <p:spPr>
          <a:xfrm>
            <a:off x="3729784" y="4305395"/>
            <a:ext cx="112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 defTabSz="1076325">
              <a:defRPr sz="2200">
                <a:solidFill>
                  <a:schemeClr val="bg2"/>
                </a:solidFill>
                <a:latin typeface="Radikal" panose="00000500000000000000" pitchFamily="50" charset="0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Milan/Rome/</a:t>
            </a:r>
          </a:p>
          <a:p>
            <a:r>
              <a:rPr lang="en-US" sz="1200" dirty="0">
                <a:solidFill>
                  <a:schemeClr val="tx1"/>
                </a:solidFill>
                <a:latin typeface="Nunito Sans" panose="00000500000000000000" pitchFamily="2" charset="0"/>
              </a:rPr>
              <a:t>Bologna </a:t>
            </a:r>
          </a:p>
        </p:txBody>
      </p:sp>
    </p:spTree>
    <p:extLst>
      <p:ext uri="{BB962C8B-B14F-4D97-AF65-F5344CB8AC3E}">
        <p14:creationId xmlns:p14="http://schemas.microsoft.com/office/powerpoint/2010/main" val="302754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il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B3B3"/>
      </a:accent1>
      <a:accent2>
        <a:srgbClr val="E73838"/>
      </a:accent2>
      <a:accent3>
        <a:srgbClr val="B3A35E"/>
      </a:accent3>
      <a:accent4>
        <a:srgbClr val="7BA59F"/>
      </a:accent4>
      <a:accent5>
        <a:srgbClr val="CBA1B3"/>
      </a:accent5>
      <a:accent6>
        <a:srgbClr val="87BDD0"/>
      </a:accent6>
      <a:hlink>
        <a:srgbClr val="B2A35E"/>
      </a:hlink>
      <a:folHlink>
        <a:srgbClr val="E63737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222</Words>
  <Application>Microsoft Office PowerPoint</Application>
  <PresentationFormat>A4 (21x29,7 cm)</PresentationFormat>
  <Paragraphs>56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IvyMode SemiBold</vt:lpstr>
      <vt:lpstr>Nunito Sans</vt:lpstr>
      <vt:lpstr>Nunito Sans Black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Micol Maurelli</dc:creator>
  <cp:lastModifiedBy>Francesca Bombelli</cp:lastModifiedBy>
  <cp:revision>7</cp:revision>
  <dcterms:created xsi:type="dcterms:W3CDTF">2022-01-14T13:54:10Z</dcterms:created>
  <dcterms:modified xsi:type="dcterms:W3CDTF">2023-07-05T08:15:25Z</dcterms:modified>
</cp:coreProperties>
</file>